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3" r:id="rId7"/>
    <p:sldId id="262" r:id="rId8"/>
    <p:sldId id="264" r:id="rId9"/>
    <p:sldId id="265" r:id="rId10"/>
    <p:sldId id="266" r:id="rId11"/>
    <p:sldId id="267" r:id="rId12"/>
    <p:sldId id="268" r:id="rId13"/>
    <p:sldId id="269" r:id="rId14"/>
    <p:sldId id="270" r:id="rId15"/>
    <p:sldId id="273" r:id="rId16"/>
    <p:sldId id="271" r:id="rId17"/>
    <p:sldId id="272" r:id="rId18"/>
    <p:sldId id="274" r:id="rId19"/>
    <p:sldId id="275" r:id="rId20"/>
    <p:sldId id="276"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2" autoAdjust="0"/>
    <p:restoredTop sz="94660"/>
  </p:normalViewPr>
  <p:slideViewPr>
    <p:cSldViewPr snapToGrid="0">
      <p:cViewPr varScale="1">
        <p:scale>
          <a:sx n="122" d="100"/>
          <a:sy n="122" d="100"/>
        </p:scale>
        <p:origin x="96" y="4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B1CB5-6607-41B6-9278-8AADCAD3BB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5EC26F-EE0F-478D-ADAB-00209D9D15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370F0A-4642-4D53-A2C4-146F87949B32}"/>
              </a:ext>
            </a:extLst>
          </p:cNvPr>
          <p:cNvSpPr>
            <a:spLocks noGrp="1"/>
          </p:cNvSpPr>
          <p:nvPr>
            <p:ph type="dt" sz="half" idx="10"/>
          </p:nvPr>
        </p:nvSpPr>
        <p:spPr/>
        <p:txBody>
          <a:bodyPr/>
          <a:lstStyle/>
          <a:p>
            <a:fld id="{5D886F84-FE8F-495C-90B1-0C5467C3C010}" type="datetimeFigureOut">
              <a:rPr lang="en-US" smtClean="0"/>
              <a:t>2/4/2022</a:t>
            </a:fld>
            <a:endParaRPr lang="en-US"/>
          </a:p>
        </p:txBody>
      </p:sp>
      <p:sp>
        <p:nvSpPr>
          <p:cNvPr id="5" name="Footer Placeholder 4">
            <a:extLst>
              <a:ext uri="{FF2B5EF4-FFF2-40B4-BE49-F238E27FC236}">
                <a16:creationId xmlns:a16="http://schemas.microsoft.com/office/drawing/2014/main" id="{D1D65F21-F7FE-4E4C-A1DA-6099B6B13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890BC-B382-4EE4-B800-9AB11C503D6E}"/>
              </a:ext>
            </a:extLst>
          </p:cNvPr>
          <p:cNvSpPr>
            <a:spLocks noGrp="1"/>
          </p:cNvSpPr>
          <p:nvPr>
            <p:ph type="sldNum" sz="quarter" idx="12"/>
          </p:nvPr>
        </p:nvSpPr>
        <p:spPr/>
        <p:txBody>
          <a:bodyPr/>
          <a:lstStyle/>
          <a:p>
            <a:fld id="{7D8E85D7-0FC3-4B01-B63B-0BD334A42E18}" type="slidenum">
              <a:rPr lang="en-US" smtClean="0"/>
              <a:t>‹#›</a:t>
            </a:fld>
            <a:endParaRPr lang="en-US"/>
          </a:p>
        </p:txBody>
      </p:sp>
    </p:spTree>
    <p:extLst>
      <p:ext uri="{BB962C8B-B14F-4D97-AF65-F5344CB8AC3E}">
        <p14:creationId xmlns:p14="http://schemas.microsoft.com/office/powerpoint/2010/main" val="4157172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E4564-18C0-42B0-907D-DB216510BF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33354B-D346-4EC5-A679-43E9FCB670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675019-9284-4E12-A9B4-1D089114237F}"/>
              </a:ext>
            </a:extLst>
          </p:cNvPr>
          <p:cNvSpPr>
            <a:spLocks noGrp="1"/>
          </p:cNvSpPr>
          <p:nvPr>
            <p:ph type="dt" sz="half" idx="10"/>
          </p:nvPr>
        </p:nvSpPr>
        <p:spPr/>
        <p:txBody>
          <a:bodyPr/>
          <a:lstStyle/>
          <a:p>
            <a:fld id="{5D886F84-FE8F-495C-90B1-0C5467C3C010}" type="datetimeFigureOut">
              <a:rPr lang="en-US" smtClean="0"/>
              <a:t>2/4/2022</a:t>
            </a:fld>
            <a:endParaRPr lang="en-US"/>
          </a:p>
        </p:txBody>
      </p:sp>
      <p:sp>
        <p:nvSpPr>
          <p:cNvPr id="5" name="Footer Placeholder 4">
            <a:extLst>
              <a:ext uri="{FF2B5EF4-FFF2-40B4-BE49-F238E27FC236}">
                <a16:creationId xmlns:a16="http://schemas.microsoft.com/office/drawing/2014/main" id="{B620FF49-9241-4577-A0DE-BDD434ED8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1C71F1-CA0D-40BF-B18A-8CC1A20D7053}"/>
              </a:ext>
            </a:extLst>
          </p:cNvPr>
          <p:cNvSpPr>
            <a:spLocks noGrp="1"/>
          </p:cNvSpPr>
          <p:nvPr>
            <p:ph type="sldNum" sz="quarter" idx="12"/>
          </p:nvPr>
        </p:nvSpPr>
        <p:spPr/>
        <p:txBody>
          <a:bodyPr/>
          <a:lstStyle/>
          <a:p>
            <a:fld id="{7D8E85D7-0FC3-4B01-B63B-0BD334A42E18}" type="slidenum">
              <a:rPr lang="en-US" smtClean="0"/>
              <a:t>‹#›</a:t>
            </a:fld>
            <a:endParaRPr lang="en-US"/>
          </a:p>
        </p:txBody>
      </p:sp>
    </p:spTree>
    <p:extLst>
      <p:ext uri="{BB962C8B-B14F-4D97-AF65-F5344CB8AC3E}">
        <p14:creationId xmlns:p14="http://schemas.microsoft.com/office/powerpoint/2010/main" val="2146916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DA5D35-1A31-423C-999B-E2941A252A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45E1B3-03F5-464A-ADF5-44CDD41D9B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356EDD-F3C6-4A13-A2B6-220930F89E5E}"/>
              </a:ext>
            </a:extLst>
          </p:cNvPr>
          <p:cNvSpPr>
            <a:spLocks noGrp="1"/>
          </p:cNvSpPr>
          <p:nvPr>
            <p:ph type="dt" sz="half" idx="10"/>
          </p:nvPr>
        </p:nvSpPr>
        <p:spPr/>
        <p:txBody>
          <a:bodyPr/>
          <a:lstStyle/>
          <a:p>
            <a:fld id="{5D886F84-FE8F-495C-90B1-0C5467C3C010}" type="datetimeFigureOut">
              <a:rPr lang="en-US" smtClean="0"/>
              <a:t>2/4/2022</a:t>
            </a:fld>
            <a:endParaRPr lang="en-US"/>
          </a:p>
        </p:txBody>
      </p:sp>
      <p:sp>
        <p:nvSpPr>
          <p:cNvPr id="5" name="Footer Placeholder 4">
            <a:extLst>
              <a:ext uri="{FF2B5EF4-FFF2-40B4-BE49-F238E27FC236}">
                <a16:creationId xmlns:a16="http://schemas.microsoft.com/office/drawing/2014/main" id="{DDD73056-0278-400D-AAD4-474B8ABEEF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A28D85-1A56-4639-B4C9-CB83CDA92ACF}"/>
              </a:ext>
            </a:extLst>
          </p:cNvPr>
          <p:cNvSpPr>
            <a:spLocks noGrp="1"/>
          </p:cNvSpPr>
          <p:nvPr>
            <p:ph type="sldNum" sz="quarter" idx="12"/>
          </p:nvPr>
        </p:nvSpPr>
        <p:spPr/>
        <p:txBody>
          <a:bodyPr/>
          <a:lstStyle/>
          <a:p>
            <a:fld id="{7D8E85D7-0FC3-4B01-B63B-0BD334A42E18}" type="slidenum">
              <a:rPr lang="en-US" smtClean="0"/>
              <a:t>‹#›</a:t>
            </a:fld>
            <a:endParaRPr lang="en-US"/>
          </a:p>
        </p:txBody>
      </p:sp>
    </p:spTree>
    <p:extLst>
      <p:ext uri="{BB962C8B-B14F-4D97-AF65-F5344CB8AC3E}">
        <p14:creationId xmlns:p14="http://schemas.microsoft.com/office/powerpoint/2010/main" val="1782065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5141-F99A-4D40-8043-5BE9669AC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B5FC71-8F7B-4608-9CDE-AF7338F96B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A1892E-4A35-4DCE-8317-216C5CE1779C}"/>
              </a:ext>
            </a:extLst>
          </p:cNvPr>
          <p:cNvSpPr>
            <a:spLocks noGrp="1"/>
          </p:cNvSpPr>
          <p:nvPr>
            <p:ph type="dt" sz="half" idx="10"/>
          </p:nvPr>
        </p:nvSpPr>
        <p:spPr/>
        <p:txBody>
          <a:bodyPr/>
          <a:lstStyle/>
          <a:p>
            <a:fld id="{5D886F84-FE8F-495C-90B1-0C5467C3C010}" type="datetimeFigureOut">
              <a:rPr lang="en-US" smtClean="0"/>
              <a:t>2/4/2022</a:t>
            </a:fld>
            <a:endParaRPr lang="en-US"/>
          </a:p>
        </p:txBody>
      </p:sp>
      <p:sp>
        <p:nvSpPr>
          <p:cNvPr id="5" name="Footer Placeholder 4">
            <a:extLst>
              <a:ext uri="{FF2B5EF4-FFF2-40B4-BE49-F238E27FC236}">
                <a16:creationId xmlns:a16="http://schemas.microsoft.com/office/drawing/2014/main" id="{F3BAE573-64C9-4B94-8BCB-21B21D7DE1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C382D-DF53-40F2-B710-4E33F3ACF52E}"/>
              </a:ext>
            </a:extLst>
          </p:cNvPr>
          <p:cNvSpPr>
            <a:spLocks noGrp="1"/>
          </p:cNvSpPr>
          <p:nvPr>
            <p:ph type="sldNum" sz="quarter" idx="12"/>
          </p:nvPr>
        </p:nvSpPr>
        <p:spPr/>
        <p:txBody>
          <a:bodyPr/>
          <a:lstStyle/>
          <a:p>
            <a:fld id="{7D8E85D7-0FC3-4B01-B63B-0BD334A42E18}" type="slidenum">
              <a:rPr lang="en-US" smtClean="0"/>
              <a:t>‹#›</a:t>
            </a:fld>
            <a:endParaRPr lang="en-US"/>
          </a:p>
        </p:txBody>
      </p:sp>
    </p:spTree>
    <p:extLst>
      <p:ext uri="{BB962C8B-B14F-4D97-AF65-F5344CB8AC3E}">
        <p14:creationId xmlns:p14="http://schemas.microsoft.com/office/powerpoint/2010/main" val="251519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1E21F-A426-4474-80F3-CE803F4DC3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0AF1A8-A378-42CF-B9D6-B9F2B66886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0F78D8-181E-4BA1-8791-FEA18219CB24}"/>
              </a:ext>
            </a:extLst>
          </p:cNvPr>
          <p:cNvSpPr>
            <a:spLocks noGrp="1"/>
          </p:cNvSpPr>
          <p:nvPr>
            <p:ph type="dt" sz="half" idx="10"/>
          </p:nvPr>
        </p:nvSpPr>
        <p:spPr/>
        <p:txBody>
          <a:bodyPr/>
          <a:lstStyle/>
          <a:p>
            <a:fld id="{5D886F84-FE8F-495C-90B1-0C5467C3C010}" type="datetimeFigureOut">
              <a:rPr lang="en-US" smtClean="0"/>
              <a:t>2/4/2022</a:t>
            </a:fld>
            <a:endParaRPr lang="en-US"/>
          </a:p>
        </p:txBody>
      </p:sp>
      <p:sp>
        <p:nvSpPr>
          <p:cNvPr id="5" name="Footer Placeholder 4">
            <a:extLst>
              <a:ext uri="{FF2B5EF4-FFF2-40B4-BE49-F238E27FC236}">
                <a16:creationId xmlns:a16="http://schemas.microsoft.com/office/drawing/2014/main" id="{EE739EBA-3024-4A20-9ECA-8F982A45E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617743-3D3A-49B9-BC61-E2BD65EC4D42}"/>
              </a:ext>
            </a:extLst>
          </p:cNvPr>
          <p:cNvSpPr>
            <a:spLocks noGrp="1"/>
          </p:cNvSpPr>
          <p:nvPr>
            <p:ph type="sldNum" sz="quarter" idx="12"/>
          </p:nvPr>
        </p:nvSpPr>
        <p:spPr/>
        <p:txBody>
          <a:bodyPr/>
          <a:lstStyle/>
          <a:p>
            <a:fld id="{7D8E85D7-0FC3-4B01-B63B-0BD334A42E18}" type="slidenum">
              <a:rPr lang="en-US" smtClean="0"/>
              <a:t>‹#›</a:t>
            </a:fld>
            <a:endParaRPr lang="en-US"/>
          </a:p>
        </p:txBody>
      </p:sp>
    </p:spTree>
    <p:extLst>
      <p:ext uri="{BB962C8B-B14F-4D97-AF65-F5344CB8AC3E}">
        <p14:creationId xmlns:p14="http://schemas.microsoft.com/office/powerpoint/2010/main" val="1930870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90A6E-DAE6-4525-BDA7-396B68D490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574E66-2DE8-4CF8-A320-519260D32F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AF0308-B92E-4F6E-B710-C86DE46265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916E80-AED8-4B9B-BFB5-01B16E87F2C6}"/>
              </a:ext>
            </a:extLst>
          </p:cNvPr>
          <p:cNvSpPr>
            <a:spLocks noGrp="1"/>
          </p:cNvSpPr>
          <p:nvPr>
            <p:ph type="dt" sz="half" idx="10"/>
          </p:nvPr>
        </p:nvSpPr>
        <p:spPr/>
        <p:txBody>
          <a:bodyPr/>
          <a:lstStyle/>
          <a:p>
            <a:fld id="{5D886F84-FE8F-495C-90B1-0C5467C3C010}" type="datetimeFigureOut">
              <a:rPr lang="en-US" smtClean="0"/>
              <a:t>2/4/2022</a:t>
            </a:fld>
            <a:endParaRPr lang="en-US"/>
          </a:p>
        </p:txBody>
      </p:sp>
      <p:sp>
        <p:nvSpPr>
          <p:cNvPr id="6" name="Footer Placeholder 5">
            <a:extLst>
              <a:ext uri="{FF2B5EF4-FFF2-40B4-BE49-F238E27FC236}">
                <a16:creationId xmlns:a16="http://schemas.microsoft.com/office/drawing/2014/main" id="{F3F82EF9-7163-4FD0-9F24-98054ED532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A78DA4-49D7-4833-8330-A0965A5C4BEB}"/>
              </a:ext>
            </a:extLst>
          </p:cNvPr>
          <p:cNvSpPr>
            <a:spLocks noGrp="1"/>
          </p:cNvSpPr>
          <p:nvPr>
            <p:ph type="sldNum" sz="quarter" idx="12"/>
          </p:nvPr>
        </p:nvSpPr>
        <p:spPr/>
        <p:txBody>
          <a:bodyPr/>
          <a:lstStyle/>
          <a:p>
            <a:fld id="{7D8E85D7-0FC3-4B01-B63B-0BD334A42E18}" type="slidenum">
              <a:rPr lang="en-US" smtClean="0"/>
              <a:t>‹#›</a:t>
            </a:fld>
            <a:endParaRPr lang="en-US"/>
          </a:p>
        </p:txBody>
      </p:sp>
    </p:spTree>
    <p:extLst>
      <p:ext uri="{BB962C8B-B14F-4D97-AF65-F5344CB8AC3E}">
        <p14:creationId xmlns:p14="http://schemas.microsoft.com/office/powerpoint/2010/main" val="1342672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9ECD3-C38D-48F7-A87C-27CA4A650D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E1D1C4-331E-43B0-B92F-1D61686701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EBEEA6-4FBF-4BB5-95AD-ADA4C71CD0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3B836C-3581-4488-B8E4-8DF6C51914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5518E1-B33C-482D-B1EF-DD1C36BB48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1FC1F0-B58C-4D4E-9F03-E28E972ECA02}"/>
              </a:ext>
            </a:extLst>
          </p:cNvPr>
          <p:cNvSpPr>
            <a:spLocks noGrp="1"/>
          </p:cNvSpPr>
          <p:nvPr>
            <p:ph type="dt" sz="half" idx="10"/>
          </p:nvPr>
        </p:nvSpPr>
        <p:spPr/>
        <p:txBody>
          <a:bodyPr/>
          <a:lstStyle/>
          <a:p>
            <a:fld id="{5D886F84-FE8F-495C-90B1-0C5467C3C010}" type="datetimeFigureOut">
              <a:rPr lang="en-US" smtClean="0"/>
              <a:t>2/4/2022</a:t>
            </a:fld>
            <a:endParaRPr lang="en-US"/>
          </a:p>
        </p:txBody>
      </p:sp>
      <p:sp>
        <p:nvSpPr>
          <p:cNvPr id="8" name="Footer Placeholder 7">
            <a:extLst>
              <a:ext uri="{FF2B5EF4-FFF2-40B4-BE49-F238E27FC236}">
                <a16:creationId xmlns:a16="http://schemas.microsoft.com/office/drawing/2014/main" id="{519EA19A-BF1F-4401-B648-B97E1FB7CD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096A79-EC83-485F-80F6-0DE6E7ED1EDF}"/>
              </a:ext>
            </a:extLst>
          </p:cNvPr>
          <p:cNvSpPr>
            <a:spLocks noGrp="1"/>
          </p:cNvSpPr>
          <p:nvPr>
            <p:ph type="sldNum" sz="quarter" idx="12"/>
          </p:nvPr>
        </p:nvSpPr>
        <p:spPr/>
        <p:txBody>
          <a:bodyPr/>
          <a:lstStyle/>
          <a:p>
            <a:fld id="{7D8E85D7-0FC3-4B01-B63B-0BD334A42E18}" type="slidenum">
              <a:rPr lang="en-US" smtClean="0"/>
              <a:t>‹#›</a:t>
            </a:fld>
            <a:endParaRPr lang="en-US"/>
          </a:p>
        </p:txBody>
      </p:sp>
    </p:spTree>
    <p:extLst>
      <p:ext uri="{BB962C8B-B14F-4D97-AF65-F5344CB8AC3E}">
        <p14:creationId xmlns:p14="http://schemas.microsoft.com/office/powerpoint/2010/main" val="2916991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C711D-C42B-430A-BA22-0638ACBAD0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ADCF9C-EAAA-4685-8B29-4220D43DF001}"/>
              </a:ext>
            </a:extLst>
          </p:cNvPr>
          <p:cNvSpPr>
            <a:spLocks noGrp="1"/>
          </p:cNvSpPr>
          <p:nvPr>
            <p:ph type="dt" sz="half" idx="10"/>
          </p:nvPr>
        </p:nvSpPr>
        <p:spPr/>
        <p:txBody>
          <a:bodyPr/>
          <a:lstStyle/>
          <a:p>
            <a:fld id="{5D886F84-FE8F-495C-90B1-0C5467C3C010}" type="datetimeFigureOut">
              <a:rPr lang="en-US" smtClean="0"/>
              <a:t>2/4/2022</a:t>
            </a:fld>
            <a:endParaRPr lang="en-US"/>
          </a:p>
        </p:txBody>
      </p:sp>
      <p:sp>
        <p:nvSpPr>
          <p:cNvPr id="4" name="Footer Placeholder 3">
            <a:extLst>
              <a:ext uri="{FF2B5EF4-FFF2-40B4-BE49-F238E27FC236}">
                <a16:creationId xmlns:a16="http://schemas.microsoft.com/office/drawing/2014/main" id="{6099245A-C596-4FCB-BD7A-2863CFA8B7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1E27F0-52EF-4383-9987-506252B2AD58}"/>
              </a:ext>
            </a:extLst>
          </p:cNvPr>
          <p:cNvSpPr>
            <a:spLocks noGrp="1"/>
          </p:cNvSpPr>
          <p:nvPr>
            <p:ph type="sldNum" sz="quarter" idx="12"/>
          </p:nvPr>
        </p:nvSpPr>
        <p:spPr/>
        <p:txBody>
          <a:bodyPr/>
          <a:lstStyle/>
          <a:p>
            <a:fld id="{7D8E85D7-0FC3-4B01-B63B-0BD334A42E18}" type="slidenum">
              <a:rPr lang="en-US" smtClean="0"/>
              <a:t>‹#›</a:t>
            </a:fld>
            <a:endParaRPr lang="en-US"/>
          </a:p>
        </p:txBody>
      </p:sp>
    </p:spTree>
    <p:extLst>
      <p:ext uri="{BB962C8B-B14F-4D97-AF65-F5344CB8AC3E}">
        <p14:creationId xmlns:p14="http://schemas.microsoft.com/office/powerpoint/2010/main" val="3975754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DB6E0-2F9D-4478-ABCD-6F850838F48F}"/>
              </a:ext>
            </a:extLst>
          </p:cNvPr>
          <p:cNvSpPr>
            <a:spLocks noGrp="1"/>
          </p:cNvSpPr>
          <p:nvPr>
            <p:ph type="dt" sz="half" idx="10"/>
          </p:nvPr>
        </p:nvSpPr>
        <p:spPr/>
        <p:txBody>
          <a:bodyPr/>
          <a:lstStyle/>
          <a:p>
            <a:fld id="{5D886F84-FE8F-495C-90B1-0C5467C3C010}" type="datetimeFigureOut">
              <a:rPr lang="en-US" smtClean="0"/>
              <a:t>2/4/2022</a:t>
            </a:fld>
            <a:endParaRPr lang="en-US"/>
          </a:p>
        </p:txBody>
      </p:sp>
      <p:sp>
        <p:nvSpPr>
          <p:cNvPr id="3" name="Footer Placeholder 2">
            <a:extLst>
              <a:ext uri="{FF2B5EF4-FFF2-40B4-BE49-F238E27FC236}">
                <a16:creationId xmlns:a16="http://schemas.microsoft.com/office/drawing/2014/main" id="{290371FE-BA45-41B2-9CA6-C9E7961059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BC4513-C556-497B-A0FB-125B5900BE05}"/>
              </a:ext>
            </a:extLst>
          </p:cNvPr>
          <p:cNvSpPr>
            <a:spLocks noGrp="1"/>
          </p:cNvSpPr>
          <p:nvPr>
            <p:ph type="sldNum" sz="quarter" idx="12"/>
          </p:nvPr>
        </p:nvSpPr>
        <p:spPr/>
        <p:txBody>
          <a:bodyPr/>
          <a:lstStyle/>
          <a:p>
            <a:fld id="{7D8E85D7-0FC3-4B01-B63B-0BD334A42E18}" type="slidenum">
              <a:rPr lang="en-US" smtClean="0"/>
              <a:t>‹#›</a:t>
            </a:fld>
            <a:endParaRPr lang="en-US"/>
          </a:p>
        </p:txBody>
      </p:sp>
    </p:spTree>
    <p:extLst>
      <p:ext uri="{BB962C8B-B14F-4D97-AF65-F5344CB8AC3E}">
        <p14:creationId xmlns:p14="http://schemas.microsoft.com/office/powerpoint/2010/main" val="422624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65BD8-4F9C-41E4-B15B-AFC22996F8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41AB57-EA5A-4468-AD7C-7705C1DA69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5F54DD-16D0-45F4-8562-697861424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F1933-163D-4861-A185-7E09D2DFE29A}"/>
              </a:ext>
            </a:extLst>
          </p:cNvPr>
          <p:cNvSpPr>
            <a:spLocks noGrp="1"/>
          </p:cNvSpPr>
          <p:nvPr>
            <p:ph type="dt" sz="half" idx="10"/>
          </p:nvPr>
        </p:nvSpPr>
        <p:spPr/>
        <p:txBody>
          <a:bodyPr/>
          <a:lstStyle/>
          <a:p>
            <a:fld id="{5D886F84-FE8F-495C-90B1-0C5467C3C010}" type="datetimeFigureOut">
              <a:rPr lang="en-US" smtClean="0"/>
              <a:t>2/4/2022</a:t>
            </a:fld>
            <a:endParaRPr lang="en-US"/>
          </a:p>
        </p:txBody>
      </p:sp>
      <p:sp>
        <p:nvSpPr>
          <p:cNvPr id="6" name="Footer Placeholder 5">
            <a:extLst>
              <a:ext uri="{FF2B5EF4-FFF2-40B4-BE49-F238E27FC236}">
                <a16:creationId xmlns:a16="http://schemas.microsoft.com/office/drawing/2014/main" id="{B0F462BE-0575-44C0-B358-86B4AC215F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9098A4-613B-481B-8DCA-E907595F6AC7}"/>
              </a:ext>
            </a:extLst>
          </p:cNvPr>
          <p:cNvSpPr>
            <a:spLocks noGrp="1"/>
          </p:cNvSpPr>
          <p:nvPr>
            <p:ph type="sldNum" sz="quarter" idx="12"/>
          </p:nvPr>
        </p:nvSpPr>
        <p:spPr/>
        <p:txBody>
          <a:bodyPr/>
          <a:lstStyle/>
          <a:p>
            <a:fld id="{7D8E85D7-0FC3-4B01-B63B-0BD334A42E18}" type="slidenum">
              <a:rPr lang="en-US" smtClean="0"/>
              <a:t>‹#›</a:t>
            </a:fld>
            <a:endParaRPr lang="en-US"/>
          </a:p>
        </p:txBody>
      </p:sp>
    </p:spTree>
    <p:extLst>
      <p:ext uri="{BB962C8B-B14F-4D97-AF65-F5344CB8AC3E}">
        <p14:creationId xmlns:p14="http://schemas.microsoft.com/office/powerpoint/2010/main" val="37250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FB52-AEA7-480D-B6CF-2B2E70D42D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D8B33-142D-4105-926C-B2500690B8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F90EA8-E289-4EA0-8416-7767F26B0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1ABED2-75EB-405C-BA48-07CCBACE0D5F}"/>
              </a:ext>
            </a:extLst>
          </p:cNvPr>
          <p:cNvSpPr>
            <a:spLocks noGrp="1"/>
          </p:cNvSpPr>
          <p:nvPr>
            <p:ph type="dt" sz="half" idx="10"/>
          </p:nvPr>
        </p:nvSpPr>
        <p:spPr/>
        <p:txBody>
          <a:bodyPr/>
          <a:lstStyle/>
          <a:p>
            <a:fld id="{5D886F84-FE8F-495C-90B1-0C5467C3C010}" type="datetimeFigureOut">
              <a:rPr lang="en-US" smtClean="0"/>
              <a:t>2/4/2022</a:t>
            </a:fld>
            <a:endParaRPr lang="en-US"/>
          </a:p>
        </p:txBody>
      </p:sp>
      <p:sp>
        <p:nvSpPr>
          <p:cNvPr id="6" name="Footer Placeholder 5">
            <a:extLst>
              <a:ext uri="{FF2B5EF4-FFF2-40B4-BE49-F238E27FC236}">
                <a16:creationId xmlns:a16="http://schemas.microsoft.com/office/drawing/2014/main" id="{BD0027FC-B74C-4299-9806-03987151C4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DB8FE7-C446-4E01-B7FB-6A00FD748620}"/>
              </a:ext>
            </a:extLst>
          </p:cNvPr>
          <p:cNvSpPr>
            <a:spLocks noGrp="1"/>
          </p:cNvSpPr>
          <p:nvPr>
            <p:ph type="sldNum" sz="quarter" idx="12"/>
          </p:nvPr>
        </p:nvSpPr>
        <p:spPr/>
        <p:txBody>
          <a:bodyPr/>
          <a:lstStyle/>
          <a:p>
            <a:fld id="{7D8E85D7-0FC3-4B01-B63B-0BD334A42E18}" type="slidenum">
              <a:rPr lang="en-US" smtClean="0"/>
              <a:t>‹#›</a:t>
            </a:fld>
            <a:endParaRPr lang="en-US"/>
          </a:p>
        </p:txBody>
      </p:sp>
    </p:spTree>
    <p:extLst>
      <p:ext uri="{BB962C8B-B14F-4D97-AF65-F5344CB8AC3E}">
        <p14:creationId xmlns:p14="http://schemas.microsoft.com/office/powerpoint/2010/main" val="625118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6D7F6D-00AC-43D4-818C-E7C37E61A6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7F97A7-5305-4B5D-AE26-41BC8B7AA8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52B87-81AF-491C-A2BD-E4FA54C4F7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86F84-FE8F-495C-90B1-0C5467C3C010}" type="datetimeFigureOut">
              <a:rPr lang="en-US" smtClean="0"/>
              <a:t>2/4/2022</a:t>
            </a:fld>
            <a:endParaRPr lang="en-US"/>
          </a:p>
        </p:txBody>
      </p:sp>
      <p:sp>
        <p:nvSpPr>
          <p:cNvPr id="5" name="Footer Placeholder 4">
            <a:extLst>
              <a:ext uri="{FF2B5EF4-FFF2-40B4-BE49-F238E27FC236}">
                <a16:creationId xmlns:a16="http://schemas.microsoft.com/office/drawing/2014/main" id="{F2A29830-72A2-45EE-A112-752B40B93F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C4B65A-5D93-43D1-9DC9-3D54FD529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E85D7-0FC3-4B01-B63B-0BD334A42E18}" type="slidenum">
              <a:rPr lang="en-US" smtClean="0"/>
              <a:t>‹#›</a:t>
            </a:fld>
            <a:endParaRPr lang="en-US"/>
          </a:p>
        </p:txBody>
      </p:sp>
    </p:spTree>
    <p:extLst>
      <p:ext uri="{BB962C8B-B14F-4D97-AF65-F5344CB8AC3E}">
        <p14:creationId xmlns:p14="http://schemas.microsoft.com/office/powerpoint/2010/main" val="3590188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vatican.va/archive/hist_councils/ii_vatican_council/documents/vat-ii_const_19651207_gaudium-et-spes_sp.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vatican.va/archive/hist_councils/ii_vatican_council/documents/vat-ii_decree_19651118_apostolicam-actuositatem_en.html"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vatican.va/roman_curia/congregations/cfaith/documents/rc_con_cfaith_doc_19860322_freedom-liberation_sp.html" TargetMode="External"/><Relationship Id="rId2" Type="http://schemas.openxmlformats.org/officeDocument/2006/relationships/hyperlink" Target="https://www.vatican.va/roman_curia/congregations/cfaith/documents/rc_con_cfaith_doc_19840806_theology-liberation_en.html"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vatican.va/content/francesco/es/encyclicals/documents/papa-francesco_20130629_enciclica-lumen-fidei.html"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vatican.va/archive/hist_councils/ii_vatican_council/documents/vat-ii_decree_19651118_apostolicam-actuositatem_sp.html"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vatican.va/content/pius-xi/en/encyclicals/documents/hf_p-xi_enc_19221223_ubi-arcano-dei-consilio.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8C3D35F2-F2A2-43F5-946E-53EA45782DD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2" name="Freeform: Shape 9">
            <a:extLst>
              <a:ext uri="{FF2B5EF4-FFF2-40B4-BE49-F238E27FC236}">
                <a16:creationId xmlns:a16="http://schemas.microsoft.com/office/drawing/2014/main" id="{6B3BAD04-E614-4C16-8360-019FCF004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EE0CC2DE-DA33-40DF-8366-CD1196958C0A}"/>
              </a:ext>
            </a:extLst>
          </p:cNvPr>
          <p:cNvSpPr>
            <a:spLocks noGrp="1"/>
          </p:cNvSpPr>
          <p:nvPr>
            <p:ph type="subTitle" idx="1"/>
          </p:nvPr>
        </p:nvSpPr>
        <p:spPr>
          <a:xfrm>
            <a:off x="841249" y="5543643"/>
            <a:ext cx="8856058" cy="479701"/>
          </a:xfrm>
        </p:spPr>
        <p:txBody>
          <a:bodyPr>
            <a:normAutofit/>
          </a:bodyPr>
          <a:lstStyle/>
          <a:p>
            <a:pPr algn="l"/>
            <a:r>
              <a:rPr lang="en-US" sz="2000" dirty="0">
                <a:solidFill>
                  <a:srgbClr val="FFFFFF"/>
                </a:solidFill>
              </a:rPr>
              <a:t>Marzo Artime, Ph.D.</a:t>
            </a:r>
          </a:p>
        </p:txBody>
      </p:sp>
      <p:sp>
        <p:nvSpPr>
          <p:cNvPr id="2" name="Title 1">
            <a:extLst>
              <a:ext uri="{FF2B5EF4-FFF2-40B4-BE49-F238E27FC236}">
                <a16:creationId xmlns:a16="http://schemas.microsoft.com/office/drawing/2014/main" id="{991EF2B1-0CD4-470F-8F04-0516857A1710}"/>
              </a:ext>
            </a:extLst>
          </p:cNvPr>
          <p:cNvSpPr>
            <a:spLocks noGrp="1"/>
          </p:cNvSpPr>
          <p:nvPr>
            <p:ph type="ctrTitle"/>
          </p:nvPr>
        </p:nvSpPr>
        <p:spPr>
          <a:xfrm>
            <a:off x="841248" y="4199861"/>
            <a:ext cx="8856059" cy="1336826"/>
          </a:xfrm>
        </p:spPr>
        <p:txBody>
          <a:bodyPr>
            <a:normAutofit/>
          </a:bodyPr>
          <a:lstStyle/>
          <a:p>
            <a:pPr algn="l"/>
            <a:r>
              <a:rPr lang="es-ES" sz="4200" dirty="0">
                <a:solidFill>
                  <a:srgbClr val="FFFFFF"/>
                </a:solidFill>
              </a:rPr>
              <a:t>Metodología Teológico Pastoral del </a:t>
            </a:r>
            <a:br>
              <a:rPr lang="es-ES" sz="4200" dirty="0">
                <a:solidFill>
                  <a:srgbClr val="FFFFFF"/>
                </a:solidFill>
              </a:rPr>
            </a:br>
            <a:r>
              <a:rPr lang="es-ES" sz="4200" dirty="0">
                <a:solidFill>
                  <a:srgbClr val="FFFFFF"/>
                </a:solidFill>
              </a:rPr>
              <a:t>Ver Juzgar y Actuar</a:t>
            </a:r>
          </a:p>
        </p:txBody>
      </p:sp>
    </p:spTree>
    <p:extLst>
      <p:ext uri="{BB962C8B-B14F-4D97-AF65-F5344CB8AC3E}">
        <p14:creationId xmlns:p14="http://schemas.microsoft.com/office/powerpoint/2010/main" val="182331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8F2E13-741C-452A-9AED-0A0FB4707E2F}"/>
              </a:ext>
            </a:extLst>
          </p:cNvPr>
          <p:cNvSpPr>
            <a:spLocks noGrp="1"/>
          </p:cNvSpPr>
          <p:nvPr>
            <p:ph type="title"/>
          </p:nvPr>
        </p:nvSpPr>
        <p:spPr>
          <a:xfrm>
            <a:off x="1347536" y="365125"/>
            <a:ext cx="8718885" cy="1325563"/>
          </a:xfrm>
        </p:spPr>
        <p:txBody>
          <a:bodyPr>
            <a:normAutofit/>
          </a:bodyPr>
          <a:lstStyle/>
          <a:p>
            <a:r>
              <a:rPr lang="es-ES" sz="5400" i="1" dirty="0">
                <a:hlinkClick r:id="rId2"/>
              </a:rPr>
              <a:t>Gaudium et Spes</a:t>
            </a:r>
            <a:endParaRPr lang="es-ES" sz="5400" i="1"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524E5B-C567-49C2-A0C2-D6E4FB62A5E6}"/>
              </a:ext>
            </a:extLst>
          </p:cNvPr>
          <p:cNvSpPr>
            <a:spLocks noGrp="1"/>
          </p:cNvSpPr>
          <p:nvPr>
            <p:ph idx="1"/>
          </p:nvPr>
        </p:nvSpPr>
        <p:spPr>
          <a:xfrm>
            <a:off x="838200" y="1929384"/>
            <a:ext cx="10684764" cy="4251960"/>
          </a:xfrm>
        </p:spPr>
        <p:txBody>
          <a:bodyPr>
            <a:normAutofit/>
          </a:bodyPr>
          <a:lstStyle/>
          <a:p>
            <a:pPr marL="0" indent="0">
              <a:buNone/>
            </a:pPr>
            <a:r>
              <a:rPr lang="es-ES" sz="1700" b="0" i="0" dirty="0">
                <a:effectLst/>
                <a:latin typeface="+mj-lt"/>
              </a:rPr>
              <a:t>“El Pueblo de Dios, movido por la fe, que le impulsa a creer que quien lo conduce es el Espíritu del Señor, que llena el universo, procura discernir en los acontecimientos, exigencias y deseos, de los cuales participa juntamente con sus contemporáneos, los signos verdaderos de la presencia o de los planes de Dios. La fe todo lo ilumina con nueva luz y manifiesta el plan divino sobre la entera vocación del hombre. Por ello orienta la menta hacia soluciones plenamente humanas.</a:t>
            </a:r>
          </a:p>
          <a:p>
            <a:pPr marL="0" indent="0">
              <a:buNone/>
            </a:pPr>
            <a:r>
              <a:rPr lang="es-ES" sz="1700" b="0" i="0" dirty="0">
                <a:effectLst/>
                <a:latin typeface="+mj-lt"/>
              </a:rPr>
              <a:t>El Concilio se propone, ante todo, juzgar bajo esta luz los valores que hoy disfrutan la máxima consideración y enlazarlos de nuevo con su fuente divina. Estos valores, por proceder de la inteligencia que Dios ha dado al hombre, poseen una bondad extraordinaria; pero, a causa de la corrupción del corazón humano, sufren con frecuencia desviaciones contrarias a su debida ordenación. Por ello necesitan purificación.</a:t>
            </a:r>
          </a:p>
          <a:p>
            <a:pPr marL="0" indent="0">
              <a:buNone/>
            </a:pPr>
            <a:r>
              <a:rPr lang="es-ES" sz="1700" b="0" i="0" dirty="0">
                <a:effectLst/>
                <a:latin typeface="+mj-lt"/>
              </a:rPr>
              <a:t>¿Qué piensa del hombre la Iglesia? ¿Qué criterios fundamentales deben recomendarse para levantar el edificio de la sociedad actual? ¿Qué sentido último tiene la acción humana en el universo? He aquí las preguntas que aguardan respuesta. Esta hará ver con claridad que el Pueblo de Dios y la humanidad, de la que aquél forma parte, se prestan mutuo servicio, lo cual demuestra que la misión de la Iglesia es religiosa y, por lo mismo, plenamente humana” (No. 11).</a:t>
            </a:r>
          </a:p>
          <a:p>
            <a:endParaRPr lang="es-ES" sz="1700" dirty="0">
              <a:latin typeface="+mj-lt"/>
            </a:endParaRPr>
          </a:p>
        </p:txBody>
      </p:sp>
      <p:pic>
        <p:nvPicPr>
          <p:cNvPr id="7170" name="Picture 2" descr="Index">
            <a:extLst>
              <a:ext uri="{FF2B5EF4-FFF2-40B4-BE49-F238E27FC236}">
                <a16:creationId xmlns:a16="http://schemas.microsoft.com/office/drawing/2014/main" id="{6C5171EF-D515-4843-839E-E4FB25084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36" y="700700"/>
            <a:ext cx="609600"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617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0C6524-18D3-465B-A7B8-348E4F3A4103}"/>
              </a:ext>
            </a:extLst>
          </p:cNvPr>
          <p:cNvSpPr>
            <a:spLocks noGrp="1"/>
          </p:cNvSpPr>
          <p:nvPr>
            <p:ph type="title"/>
          </p:nvPr>
        </p:nvSpPr>
        <p:spPr>
          <a:xfrm>
            <a:off x="1403684" y="365125"/>
            <a:ext cx="9950116" cy="1325563"/>
          </a:xfrm>
        </p:spPr>
        <p:txBody>
          <a:bodyPr>
            <a:normAutofit/>
          </a:bodyPr>
          <a:lstStyle/>
          <a:p>
            <a:r>
              <a:rPr lang="es-ES" sz="5400" i="1" dirty="0">
                <a:hlinkClick r:id="rId2"/>
              </a:rPr>
              <a:t>Apostolicam Actuositatem</a:t>
            </a:r>
            <a:endParaRPr lang="es-ES" sz="5400" i="1"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25C2F1-FDDC-4D8E-B8AD-DC423F6B7F16}"/>
              </a:ext>
            </a:extLst>
          </p:cNvPr>
          <p:cNvSpPr>
            <a:spLocks noGrp="1"/>
          </p:cNvSpPr>
          <p:nvPr>
            <p:ph idx="1"/>
          </p:nvPr>
        </p:nvSpPr>
        <p:spPr>
          <a:xfrm>
            <a:off x="838200" y="1929384"/>
            <a:ext cx="10515600" cy="4251960"/>
          </a:xfrm>
        </p:spPr>
        <p:txBody>
          <a:bodyPr>
            <a:normAutofit/>
          </a:bodyPr>
          <a:lstStyle/>
          <a:p>
            <a:pPr marL="0" indent="0">
              <a:buNone/>
            </a:pPr>
            <a:r>
              <a:rPr lang="es-ES" sz="2400" dirty="0"/>
              <a:t>“La formación para el apostolado no puede consistir en la mera instrucción teórica.” Por eso los laicos deben “aprender poco a poco y con prudencia desde el principio de su formación, a ver, juzgar y a actuar todo a la luz de la fe […] De esta forma el seglar se inserta profunda y cuidadosamente en la realidad misma del orden temporal y recibe eficazmente su parte en el desempeño de sus tareas, y al propio tiempo, como miembro vivo y testigo de la Iglesia, la hace presente y actuante en el seno de las cosas temporales.” (No. 29)</a:t>
            </a:r>
          </a:p>
        </p:txBody>
      </p:sp>
      <p:pic>
        <p:nvPicPr>
          <p:cNvPr id="8194" name="Picture 2" descr="Index">
            <a:extLst>
              <a:ext uri="{FF2B5EF4-FFF2-40B4-BE49-F238E27FC236}">
                <a16:creationId xmlns:a16="http://schemas.microsoft.com/office/drawing/2014/main" id="{B2917BF6-C02F-4624-B0F0-14A7FF3E2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078" y="693125"/>
            <a:ext cx="6096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10 cosas que debes conocer sobre el legado de Pablo VI">
            <a:extLst>
              <a:ext uri="{FF2B5EF4-FFF2-40B4-BE49-F238E27FC236}">
                <a16:creationId xmlns:a16="http://schemas.microsoft.com/office/drawing/2014/main" id="{54D59A7F-6D58-4650-8404-C2CA84E471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3361" y="4555958"/>
            <a:ext cx="3141943" cy="196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737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098E8F9-6788-4F5F-88E5-D1612CDF176F}"/>
              </a:ext>
            </a:extLst>
          </p:cNvPr>
          <p:cNvSpPr>
            <a:spLocks noGrp="1"/>
          </p:cNvSpPr>
          <p:nvPr>
            <p:ph type="title"/>
          </p:nvPr>
        </p:nvSpPr>
        <p:spPr>
          <a:xfrm>
            <a:off x="630936" y="630936"/>
            <a:ext cx="3599688" cy="1463040"/>
          </a:xfrm>
        </p:spPr>
        <p:txBody>
          <a:bodyPr anchor="ctr">
            <a:normAutofit/>
          </a:bodyPr>
          <a:lstStyle/>
          <a:p>
            <a:r>
              <a:rPr lang="es-ES" sz="3000">
                <a:solidFill>
                  <a:srgbClr val="FFFFFF"/>
                </a:solidFill>
              </a:rPr>
              <a:t>Conferencias Generales del CELAM</a:t>
            </a:r>
          </a:p>
        </p:txBody>
      </p:sp>
      <p:sp>
        <p:nvSpPr>
          <p:cNvPr id="20"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36C246-DB9B-436C-AC4D-2237CC381F00}"/>
              </a:ext>
            </a:extLst>
          </p:cNvPr>
          <p:cNvSpPr>
            <a:spLocks noGrp="1"/>
          </p:cNvSpPr>
          <p:nvPr>
            <p:ph idx="1"/>
          </p:nvPr>
        </p:nvSpPr>
        <p:spPr>
          <a:xfrm>
            <a:off x="4613148" y="233092"/>
            <a:ext cx="7074409" cy="3721768"/>
          </a:xfrm>
        </p:spPr>
        <p:txBody>
          <a:bodyPr anchor="ctr">
            <a:normAutofit/>
          </a:bodyPr>
          <a:lstStyle/>
          <a:p>
            <a:r>
              <a:rPr lang="es-ES" sz="2400" dirty="0">
                <a:solidFill>
                  <a:srgbClr val="FFFFFF"/>
                </a:solidFill>
              </a:rPr>
              <a:t>I - Rio de Janeiro (1955)</a:t>
            </a:r>
          </a:p>
          <a:p>
            <a:r>
              <a:rPr lang="es-ES" sz="2400" dirty="0">
                <a:solidFill>
                  <a:srgbClr val="FFFFFF"/>
                </a:solidFill>
              </a:rPr>
              <a:t>II - Medellín (1968)</a:t>
            </a:r>
          </a:p>
          <a:p>
            <a:r>
              <a:rPr lang="es-ES" sz="2400" dirty="0">
                <a:solidFill>
                  <a:srgbClr val="FFFFFF"/>
                </a:solidFill>
              </a:rPr>
              <a:t>III- Puebla (1979)</a:t>
            </a:r>
          </a:p>
          <a:p>
            <a:r>
              <a:rPr lang="es-ES" sz="2400" dirty="0">
                <a:solidFill>
                  <a:srgbClr val="FFFFFF"/>
                </a:solidFill>
              </a:rPr>
              <a:t>IV – Santo Domingo (1992)</a:t>
            </a:r>
          </a:p>
          <a:p>
            <a:r>
              <a:rPr lang="es-ES" sz="2400" dirty="0">
                <a:solidFill>
                  <a:srgbClr val="FFFFFF"/>
                </a:solidFill>
              </a:rPr>
              <a:t>V – Aparecida (2007)</a:t>
            </a:r>
          </a:p>
          <a:p>
            <a:endParaRPr lang="es-ES" sz="2400" dirty="0">
              <a:solidFill>
                <a:srgbClr val="FFFFFF"/>
              </a:solidFill>
            </a:endParaRPr>
          </a:p>
          <a:p>
            <a:endParaRPr lang="es-ES" sz="2400" dirty="0">
              <a:solidFill>
                <a:srgbClr val="FFFFFF"/>
              </a:solidFill>
            </a:endParaRPr>
          </a:p>
          <a:p>
            <a:endParaRPr lang="es-ES" sz="2400" dirty="0">
              <a:solidFill>
                <a:srgbClr val="FFFFFF"/>
              </a:solidFill>
            </a:endParaRPr>
          </a:p>
        </p:txBody>
      </p:sp>
      <p:pic>
        <p:nvPicPr>
          <p:cNvPr id="11" name="Picture 10" descr="Table&#10;&#10;Description automatically generated with low confidence">
            <a:extLst>
              <a:ext uri="{FF2B5EF4-FFF2-40B4-BE49-F238E27FC236}">
                <a16:creationId xmlns:a16="http://schemas.microsoft.com/office/drawing/2014/main" id="{F36E87B6-06A1-4854-80EC-5889091CE5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6" y="3082533"/>
            <a:ext cx="10917936" cy="3057022"/>
          </a:xfrm>
          <a:prstGeom prst="rect">
            <a:avLst/>
          </a:prstGeom>
        </p:spPr>
      </p:pic>
    </p:spTree>
    <p:extLst>
      <p:ext uri="{BB962C8B-B14F-4D97-AF65-F5344CB8AC3E}">
        <p14:creationId xmlns:p14="http://schemas.microsoft.com/office/powerpoint/2010/main" val="3583566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A3EF27-A1E3-4FEE-855A-B3DC4670F025}"/>
              </a:ext>
            </a:extLst>
          </p:cNvPr>
          <p:cNvSpPr>
            <a:spLocks noGrp="1"/>
          </p:cNvSpPr>
          <p:nvPr>
            <p:ph type="title"/>
          </p:nvPr>
        </p:nvSpPr>
        <p:spPr>
          <a:xfrm>
            <a:off x="1708484" y="365125"/>
            <a:ext cx="9645316" cy="1325563"/>
          </a:xfrm>
        </p:spPr>
        <p:txBody>
          <a:bodyPr>
            <a:normAutofit/>
          </a:bodyPr>
          <a:lstStyle/>
          <a:p>
            <a:r>
              <a:rPr lang="es-ES" sz="5400" dirty="0"/>
              <a:t>Medellín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D68F09-9EE8-4CBE-8027-F68B30C866E6}"/>
              </a:ext>
            </a:extLst>
          </p:cNvPr>
          <p:cNvSpPr>
            <a:spLocks noGrp="1"/>
          </p:cNvSpPr>
          <p:nvPr>
            <p:ph idx="1"/>
          </p:nvPr>
        </p:nvSpPr>
        <p:spPr>
          <a:xfrm>
            <a:off x="838200" y="1929384"/>
            <a:ext cx="10515600" cy="4251960"/>
          </a:xfrm>
        </p:spPr>
        <p:txBody>
          <a:bodyPr>
            <a:normAutofit/>
          </a:bodyPr>
          <a:lstStyle/>
          <a:p>
            <a:r>
              <a:rPr lang="es-ES" sz="2200">
                <a:latin typeface="+mj-lt"/>
              </a:rPr>
              <a:t>“La Iglesia busca comprender este momento histórico del hombre latinoamericano a la luz de la Palabra que es Cristo [...] Esta toma de conciencia del presente se torna hacia el pasado. Al examinarlo la Iglesia ve con alegría la obra realizada con tanta generosidad [...] Reconoce también que no siempre, a lo largo de su historia, fueron todos sus miembros fieles al Espíritu de Dios. Al mirar [ver] el presente comprueba gozosa la entrega de muchos de sus hijos y también la fragilidad de sus propios mensajeros. Acata el juicio de la historia sobre esas luces y sombras, y quiere asumir plenamente la responsabilidad histórica que recae sobre ella en el presente” (n. 2).</a:t>
            </a:r>
          </a:p>
          <a:p>
            <a:r>
              <a:rPr lang="es-ES" sz="2200">
                <a:latin typeface="+mj-lt"/>
              </a:rPr>
              <a:t>“No basta por cierto reflexionar, lograr mayor clarividencia y hablar; es menester obrar. No ha dejado de ser esta la hora de la palabra, pero se ha tornado, con dramática urgencia, la hora de la acción. Es el momento de inventar con imaginación creadora la acción que corresponde realizar, que habrá de ser llevada a término con la audacia del Espíritu y el equilibrio de Dios” (n. 4). </a:t>
            </a:r>
          </a:p>
        </p:txBody>
      </p:sp>
      <p:pic>
        <p:nvPicPr>
          <p:cNvPr id="5" name="Picture 4" descr="A picture containing text, light&#10;&#10;Description automatically generated">
            <a:extLst>
              <a:ext uri="{FF2B5EF4-FFF2-40B4-BE49-F238E27FC236}">
                <a16:creationId xmlns:a16="http://schemas.microsoft.com/office/drawing/2014/main" id="{C98F9CA5-95AA-4CF5-8C98-CC3FEA6F6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36" y="443884"/>
            <a:ext cx="894696" cy="1154731"/>
          </a:xfrm>
          <a:prstGeom prst="rect">
            <a:avLst/>
          </a:prstGeom>
        </p:spPr>
      </p:pic>
    </p:spTree>
    <p:extLst>
      <p:ext uri="{BB962C8B-B14F-4D97-AF65-F5344CB8AC3E}">
        <p14:creationId xmlns:p14="http://schemas.microsoft.com/office/powerpoint/2010/main" val="3214141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FED602-69D9-43E2-8D01-6FE421898E3D}"/>
              </a:ext>
            </a:extLst>
          </p:cNvPr>
          <p:cNvSpPr>
            <a:spLocks noGrp="1"/>
          </p:cNvSpPr>
          <p:nvPr>
            <p:ph type="title"/>
          </p:nvPr>
        </p:nvSpPr>
        <p:spPr>
          <a:xfrm>
            <a:off x="1997242" y="365125"/>
            <a:ext cx="9356558" cy="1325563"/>
          </a:xfrm>
        </p:spPr>
        <p:txBody>
          <a:bodyPr>
            <a:normAutofit/>
          </a:bodyPr>
          <a:lstStyle/>
          <a:p>
            <a:r>
              <a:rPr lang="es-ES" sz="5400" dirty="0"/>
              <a:t>Puebla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7B0CDE-0F93-4339-AE2C-340903237C4D}"/>
              </a:ext>
            </a:extLst>
          </p:cNvPr>
          <p:cNvSpPr>
            <a:spLocks noGrp="1"/>
          </p:cNvSpPr>
          <p:nvPr>
            <p:ph idx="1"/>
          </p:nvPr>
        </p:nvSpPr>
        <p:spPr>
          <a:xfrm>
            <a:off x="838200" y="1929384"/>
            <a:ext cx="10515600" cy="4251960"/>
          </a:xfrm>
        </p:spPr>
        <p:txBody>
          <a:bodyPr>
            <a:normAutofit/>
          </a:bodyPr>
          <a:lstStyle/>
          <a:p>
            <a:r>
              <a:rPr lang="es-ES" sz="2200">
                <a:latin typeface="+mj-lt"/>
              </a:rPr>
              <a:t> Se llama a la acción: “Esta realidad exige, pues, conversión personal y cambios profundos de las estructuras que respondan a legítimas aspiraciones del pueblo hacia una verdadera justicia social”(n.30).</a:t>
            </a:r>
          </a:p>
          <a:p>
            <a:r>
              <a:rPr lang="es-ES" sz="2200">
                <a:latin typeface="+mj-lt"/>
              </a:rPr>
              <a:t>Se parte de la comprobación: “Comprobamos, pues, como el más devastador y humillante flagelo, la situación de inhumana pobreza en que viven millones de latinoamericanos”(n.29).</a:t>
            </a:r>
          </a:p>
          <a:p>
            <a:r>
              <a:rPr lang="es-ES" sz="2200">
                <a:latin typeface="+mj-lt"/>
              </a:rPr>
              <a:t>En segundo lugar se hace referencia al juicio: “ Al analizar más a fondo tal situación, descubrimos que esta pobreza no es una etapa casual, sino el producto de situaciones y estructuras económicas, sociales y políticas, aunque haya también otras causas de la miseria…”(n. 30).</a:t>
            </a:r>
          </a:p>
        </p:txBody>
      </p:sp>
      <p:pic>
        <p:nvPicPr>
          <p:cNvPr id="5" name="Picture 4" descr="A picture containing text, light&#10;&#10;Description automatically generated">
            <a:extLst>
              <a:ext uri="{FF2B5EF4-FFF2-40B4-BE49-F238E27FC236}">
                <a16:creationId xmlns:a16="http://schemas.microsoft.com/office/drawing/2014/main" id="{EBBC1AED-3933-4B3E-B233-4F5F8201D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59" y="197623"/>
            <a:ext cx="1087345" cy="1403371"/>
          </a:xfrm>
          <a:prstGeom prst="rect">
            <a:avLst/>
          </a:prstGeom>
        </p:spPr>
      </p:pic>
    </p:spTree>
    <p:extLst>
      <p:ext uri="{BB962C8B-B14F-4D97-AF65-F5344CB8AC3E}">
        <p14:creationId xmlns:p14="http://schemas.microsoft.com/office/powerpoint/2010/main" val="27373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920404-747C-4817-A9E6-0DC65A8C5F46}"/>
              </a:ext>
            </a:extLst>
          </p:cNvPr>
          <p:cNvSpPr>
            <a:spLocks noGrp="1"/>
          </p:cNvSpPr>
          <p:nvPr>
            <p:ph type="title"/>
          </p:nvPr>
        </p:nvSpPr>
        <p:spPr>
          <a:xfrm>
            <a:off x="2053390" y="365125"/>
            <a:ext cx="9300410" cy="1325563"/>
          </a:xfrm>
        </p:spPr>
        <p:txBody>
          <a:bodyPr>
            <a:normAutofit/>
          </a:bodyPr>
          <a:lstStyle/>
          <a:p>
            <a:r>
              <a:rPr lang="es-ES" sz="5400" dirty="0"/>
              <a:t>Aparecida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EA2FD7B-DCF4-40A5-802F-DA70AA7FC105}"/>
              </a:ext>
            </a:extLst>
          </p:cNvPr>
          <p:cNvSpPr>
            <a:spLocks noGrp="1"/>
          </p:cNvSpPr>
          <p:nvPr>
            <p:ph idx="1"/>
          </p:nvPr>
        </p:nvSpPr>
        <p:spPr>
          <a:xfrm>
            <a:off x="838200" y="1929384"/>
            <a:ext cx="10515600" cy="4251960"/>
          </a:xfrm>
        </p:spPr>
        <p:txBody>
          <a:bodyPr>
            <a:normAutofit/>
          </a:bodyPr>
          <a:lstStyle/>
          <a:p>
            <a:pPr marL="0" indent="0">
              <a:buNone/>
            </a:pPr>
            <a:r>
              <a:rPr lang="es-ES" sz="2200">
                <a:latin typeface="+mj-lt"/>
              </a:rPr>
              <a:t>“En continuidad con las anteriores Conferencias Generales del Episcopado Latinoamericano este documento hace uso del método ver, juzgar y actuar. Este método implica contemplar a Dios con los ojos de la fe a través de su Palabra revelada y el contacto vivificante de los Sacramentos, a fin que, en la vida cotidiana, VEAMOS la realidad que nos circunda a la luz de su providencia, la JUZGUEMOS según Jesucristo, Camino, Verdad y Vida, y ACTUEMOS desde la Iglesia, Cuerpo Místico de Cristo y Sacramento universal de salvación, en la propagación del reino de Dios, que se siembra en esta tierra y que fructifica plenamente en el Cielo” (No. 19).</a:t>
            </a:r>
          </a:p>
        </p:txBody>
      </p:sp>
      <p:pic>
        <p:nvPicPr>
          <p:cNvPr id="10242" name="Picture 2">
            <a:extLst>
              <a:ext uri="{FF2B5EF4-FFF2-40B4-BE49-F238E27FC236}">
                <a16:creationId xmlns:a16="http://schemas.microsoft.com/office/drawing/2014/main" id="{260FFCC4-8CE4-4D0B-8AB6-0818E6030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304" y="258594"/>
            <a:ext cx="1331239" cy="130191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Mensaje del Papa Benedicto XVI al III Congreso Americano Misionero">
            <a:extLst>
              <a:ext uri="{FF2B5EF4-FFF2-40B4-BE49-F238E27FC236}">
                <a16:creationId xmlns:a16="http://schemas.microsoft.com/office/drawing/2014/main" id="{FC6B4AD8-336F-437E-BF83-3BDEBB3A1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4262" y="4427620"/>
            <a:ext cx="1630900" cy="2092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776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E1EB2-EF56-4DA3-8215-21396D39EA14}"/>
              </a:ext>
            </a:extLst>
          </p:cNvPr>
          <p:cNvSpPr>
            <a:spLocks noGrp="1"/>
          </p:cNvSpPr>
          <p:nvPr>
            <p:ph type="title"/>
          </p:nvPr>
        </p:nvSpPr>
        <p:spPr>
          <a:xfrm>
            <a:off x="841248" y="548640"/>
            <a:ext cx="3600860" cy="5431536"/>
          </a:xfrm>
        </p:spPr>
        <p:txBody>
          <a:bodyPr>
            <a:normAutofit/>
          </a:bodyPr>
          <a:lstStyle/>
          <a:p>
            <a:r>
              <a:rPr lang="es-ES" sz="5000"/>
              <a:t>No Se Usó La Metodología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05B314-9512-419B-AFF9-1047B4278B74}"/>
              </a:ext>
            </a:extLst>
          </p:cNvPr>
          <p:cNvSpPr>
            <a:spLocks noGrp="1"/>
          </p:cNvSpPr>
          <p:nvPr>
            <p:ph idx="1"/>
          </p:nvPr>
        </p:nvSpPr>
        <p:spPr>
          <a:xfrm>
            <a:off x="5126418" y="552091"/>
            <a:ext cx="6224335" cy="5431536"/>
          </a:xfrm>
        </p:spPr>
        <p:txBody>
          <a:bodyPr anchor="ctr">
            <a:normAutofit/>
          </a:bodyPr>
          <a:lstStyle/>
          <a:p>
            <a:r>
              <a:rPr lang="es-ES" dirty="0"/>
              <a:t>Rio (Pre-Vaticano II)</a:t>
            </a:r>
          </a:p>
          <a:p>
            <a:r>
              <a:rPr lang="es-ES" dirty="0"/>
              <a:t>Santo Domingo (Crítica de la Posible Sacralización del Método – ver </a:t>
            </a:r>
            <a:r>
              <a:rPr lang="es-ES" i="1" dirty="0">
                <a:hlinkClick r:id="rId2"/>
              </a:rPr>
              <a:t>Libertatis Nuntius </a:t>
            </a:r>
            <a:r>
              <a:rPr lang="es-ES" dirty="0"/>
              <a:t>(1984) y </a:t>
            </a:r>
            <a:r>
              <a:rPr lang="es-ES" i="1" dirty="0">
                <a:hlinkClick r:id="rId3"/>
              </a:rPr>
              <a:t>Liberatis Conscientia</a:t>
            </a:r>
            <a:r>
              <a:rPr lang="es-ES" i="1" dirty="0"/>
              <a:t> </a:t>
            </a:r>
            <a:r>
              <a:rPr lang="es-ES" dirty="0"/>
              <a:t>(1987) de la Congregación para la Doctrina de la Fe.</a:t>
            </a:r>
          </a:p>
        </p:txBody>
      </p:sp>
      <p:pic>
        <p:nvPicPr>
          <p:cNvPr id="11266" name="Picture 2" descr="Circle-backslash symbol, international prohibition sign, nay, no sign, no  symbol icon - Download on Iconfinder">
            <a:extLst>
              <a:ext uri="{FF2B5EF4-FFF2-40B4-BE49-F238E27FC236}">
                <a16:creationId xmlns:a16="http://schemas.microsoft.com/office/drawing/2014/main" id="{837C9A8F-AA28-494F-AA43-A8E36B8DEB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4663" y="3982402"/>
            <a:ext cx="1525737" cy="152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978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08F58A-0FA2-4C58-9DA0-5FC1E96B2FB6}"/>
              </a:ext>
            </a:extLst>
          </p:cNvPr>
          <p:cNvSpPr>
            <a:spLocks noGrp="1"/>
          </p:cNvSpPr>
          <p:nvPr>
            <p:ph type="title"/>
          </p:nvPr>
        </p:nvSpPr>
        <p:spPr>
          <a:xfrm>
            <a:off x="630936" y="640080"/>
            <a:ext cx="4818888" cy="1481328"/>
          </a:xfrm>
        </p:spPr>
        <p:txBody>
          <a:bodyPr anchor="b">
            <a:normAutofit/>
          </a:bodyPr>
          <a:lstStyle/>
          <a:p>
            <a:r>
              <a:rPr lang="es-ES" sz="3000" dirty="0"/>
              <a:t>Primer Congreso Latinoamericano de Jóvenes de Cochabamba</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D1E4C5-2DEE-45E1-A6F8-BE4760F75AC3}"/>
              </a:ext>
            </a:extLst>
          </p:cNvPr>
          <p:cNvSpPr>
            <a:spLocks noGrp="1"/>
          </p:cNvSpPr>
          <p:nvPr>
            <p:ph idx="1"/>
          </p:nvPr>
        </p:nvSpPr>
        <p:spPr>
          <a:xfrm>
            <a:off x="630936" y="2660904"/>
            <a:ext cx="5762884" cy="3547872"/>
          </a:xfrm>
        </p:spPr>
        <p:txBody>
          <a:bodyPr anchor="t">
            <a:normAutofit/>
          </a:bodyPr>
          <a:lstStyle/>
          <a:p>
            <a:r>
              <a:rPr lang="es-ES" dirty="0"/>
              <a:t>Bolivia, 1991</a:t>
            </a:r>
          </a:p>
          <a:p>
            <a:r>
              <a:rPr lang="es-ES" dirty="0"/>
              <a:t>Se Incorpora “Revisar” (Evaluación)</a:t>
            </a:r>
          </a:p>
          <a:p>
            <a:r>
              <a:rPr lang="es-ES" dirty="0"/>
              <a:t>Se Incorpora “Celebrar”</a:t>
            </a:r>
          </a:p>
        </p:txBody>
      </p:sp>
      <p:pic>
        <p:nvPicPr>
          <p:cNvPr id="5" name="Picture 4" descr="A picture containing diagram&#10;&#10;Description automatically generated">
            <a:extLst>
              <a:ext uri="{FF2B5EF4-FFF2-40B4-BE49-F238E27FC236}">
                <a16:creationId xmlns:a16="http://schemas.microsoft.com/office/drawing/2014/main" id="{6DD858E5-B929-42A8-A2D3-4C7DD6EFC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3512" y="640080"/>
            <a:ext cx="4130040" cy="5577840"/>
          </a:xfrm>
          <a:prstGeom prst="rect">
            <a:avLst/>
          </a:prstGeom>
        </p:spPr>
      </p:pic>
    </p:spTree>
    <p:extLst>
      <p:ext uri="{BB962C8B-B14F-4D97-AF65-F5344CB8AC3E}">
        <p14:creationId xmlns:p14="http://schemas.microsoft.com/office/powerpoint/2010/main" val="1279806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05B8-01C4-46ED-9F9B-3D1200091923}"/>
              </a:ext>
            </a:extLst>
          </p:cNvPr>
          <p:cNvSpPr>
            <a:spLocks noGrp="1"/>
          </p:cNvSpPr>
          <p:nvPr>
            <p:ph type="title"/>
          </p:nvPr>
        </p:nvSpPr>
        <p:spPr>
          <a:xfrm>
            <a:off x="481013" y="3752849"/>
            <a:ext cx="3290887" cy="2452687"/>
          </a:xfrm>
        </p:spPr>
        <p:txBody>
          <a:bodyPr anchor="ctr">
            <a:normAutofit/>
          </a:bodyPr>
          <a:lstStyle/>
          <a:p>
            <a:r>
              <a:rPr lang="es-ES" dirty="0"/>
              <a:t>Ver</a:t>
            </a:r>
          </a:p>
        </p:txBody>
      </p:sp>
      <p:pic>
        <p:nvPicPr>
          <p:cNvPr id="5" name="Picture 4" descr="A close up of a person's face&#10;&#10;Description automatically generated with medium confidence">
            <a:extLst>
              <a:ext uri="{FF2B5EF4-FFF2-40B4-BE49-F238E27FC236}">
                <a16:creationId xmlns:a16="http://schemas.microsoft.com/office/drawing/2014/main" id="{6329C4D9-CBEA-4EC0-A855-30D5F1E99D7C}"/>
              </a:ext>
            </a:extLst>
          </p:cNvPr>
          <p:cNvPicPr>
            <a:picLocks noChangeAspect="1"/>
          </p:cNvPicPr>
          <p:nvPr/>
        </p:nvPicPr>
        <p:blipFill rotWithShape="1">
          <a:blip r:embed="rId2">
            <a:extLst>
              <a:ext uri="{28A0092B-C50C-407E-A947-70E740481C1C}">
                <a14:useLocalDpi xmlns:a14="http://schemas.microsoft.com/office/drawing/2010/main" val="0"/>
              </a:ext>
            </a:extLst>
          </a:blip>
          <a:srcRect b="982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FB0B38C6-267A-44AA-B94D-DA5106A0E8FE}"/>
              </a:ext>
            </a:extLst>
          </p:cNvPr>
          <p:cNvSpPr>
            <a:spLocks noGrp="1"/>
          </p:cNvSpPr>
          <p:nvPr>
            <p:ph idx="1"/>
          </p:nvPr>
        </p:nvSpPr>
        <p:spPr>
          <a:xfrm>
            <a:off x="2446216" y="3752850"/>
            <a:ext cx="9263180" cy="2913673"/>
          </a:xfrm>
        </p:spPr>
        <p:txBody>
          <a:bodyPr anchor="ctr">
            <a:normAutofit/>
          </a:bodyPr>
          <a:lstStyle/>
          <a:p>
            <a:r>
              <a:rPr lang="es-ES" sz="2000" dirty="0">
                <a:latin typeface="+mj-lt"/>
              </a:rPr>
              <a:t>Con los Ojos de la Fe </a:t>
            </a:r>
            <a:r>
              <a:rPr lang="es-ES" sz="2000" i="1" dirty="0">
                <a:latin typeface="+mj-lt"/>
              </a:rPr>
              <a:t>(</a:t>
            </a:r>
            <a:r>
              <a:rPr lang="es-ES" sz="2000" i="1" dirty="0">
                <a:latin typeface="+mj-lt"/>
                <a:hlinkClick r:id="rId3"/>
              </a:rPr>
              <a:t>Lumen </a:t>
            </a:r>
            <a:r>
              <a:rPr lang="es-ES" sz="2000" i="1" dirty="0" err="1">
                <a:latin typeface="+mj-lt"/>
                <a:hlinkClick r:id="rId3"/>
              </a:rPr>
              <a:t>Fidei</a:t>
            </a:r>
            <a:r>
              <a:rPr lang="es-ES" sz="2000" i="1" dirty="0">
                <a:latin typeface="+mj-lt"/>
              </a:rPr>
              <a:t>, </a:t>
            </a:r>
            <a:r>
              <a:rPr lang="es-ES" sz="2000" dirty="0">
                <a:latin typeface="+mj-lt"/>
              </a:rPr>
              <a:t>25-29)</a:t>
            </a:r>
          </a:p>
          <a:p>
            <a:r>
              <a:rPr lang="es-ES" sz="2000" dirty="0">
                <a:latin typeface="+mj-lt"/>
              </a:rPr>
              <a:t>Hermenéutica Informada por la Fe</a:t>
            </a:r>
          </a:p>
          <a:p>
            <a:r>
              <a:rPr lang="es-ES" sz="2000" dirty="0">
                <a:latin typeface="+mj-lt"/>
              </a:rPr>
              <a:t>No Tiene Un Interés Ideológico (Económico, Sociológico, o Político) sino PASTORAL</a:t>
            </a:r>
          </a:p>
          <a:p>
            <a:r>
              <a:rPr lang="es-ES" sz="2000" dirty="0">
                <a:latin typeface="+mj-lt"/>
              </a:rPr>
              <a:t>Visión Crítica desde la Fe</a:t>
            </a:r>
          </a:p>
          <a:p>
            <a:r>
              <a:rPr lang="es-ES" sz="2000" dirty="0">
                <a:latin typeface="+mj-lt"/>
              </a:rPr>
              <a:t>Mira </a:t>
            </a:r>
            <a:r>
              <a:rPr lang="es-ES" sz="2000" i="1" dirty="0">
                <a:latin typeface="+mj-lt"/>
              </a:rPr>
              <a:t>con</a:t>
            </a:r>
            <a:r>
              <a:rPr lang="es-ES" sz="2000" dirty="0">
                <a:latin typeface="+mj-lt"/>
              </a:rPr>
              <a:t> Jesús y </a:t>
            </a:r>
            <a:r>
              <a:rPr lang="es-ES" sz="2000" i="1" dirty="0">
                <a:latin typeface="+mj-lt"/>
              </a:rPr>
              <a:t>desde</a:t>
            </a:r>
            <a:r>
              <a:rPr lang="es-ES" sz="2000" dirty="0">
                <a:latin typeface="+mj-lt"/>
              </a:rPr>
              <a:t> la Perspectiva del Evangelio</a:t>
            </a:r>
          </a:p>
          <a:p>
            <a:r>
              <a:rPr lang="es-ES" sz="2000" dirty="0">
                <a:latin typeface="+mj-lt"/>
              </a:rPr>
              <a:t>Discípulos Misioneros</a:t>
            </a:r>
          </a:p>
        </p:txBody>
      </p:sp>
    </p:spTree>
    <p:extLst>
      <p:ext uri="{BB962C8B-B14F-4D97-AF65-F5344CB8AC3E}">
        <p14:creationId xmlns:p14="http://schemas.microsoft.com/office/powerpoint/2010/main" val="2447705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66774E-BAF5-4870-B367-658FC041A34E}"/>
              </a:ext>
            </a:extLst>
          </p:cNvPr>
          <p:cNvSpPr>
            <a:spLocks noGrp="1"/>
          </p:cNvSpPr>
          <p:nvPr>
            <p:ph type="title"/>
          </p:nvPr>
        </p:nvSpPr>
        <p:spPr>
          <a:xfrm>
            <a:off x="6513788" y="365125"/>
            <a:ext cx="4840010" cy="1807305"/>
          </a:xfrm>
        </p:spPr>
        <p:txBody>
          <a:bodyPr>
            <a:normAutofit/>
          </a:bodyPr>
          <a:lstStyle/>
          <a:p>
            <a:r>
              <a:rPr lang="es-ES" dirty="0"/>
              <a:t>Juzgar Desde Jesús</a:t>
            </a:r>
          </a:p>
        </p:txBody>
      </p:sp>
      <p:pic>
        <p:nvPicPr>
          <p:cNvPr id="12290" name="Picture 2" descr="The Real Face Of Jesus - What Did Jesus Look Like?">
            <a:extLst>
              <a:ext uri="{FF2B5EF4-FFF2-40B4-BE49-F238E27FC236}">
                <a16:creationId xmlns:a16="http://schemas.microsoft.com/office/drawing/2014/main" id="{97634B72-B2A6-4B00-BE71-AF6DF2C83D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59" r="20607"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231876-509B-468A-9FEA-8A722C99F50B}"/>
              </a:ext>
            </a:extLst>
          </p:cNvPr>
          <p:cNvSpPr>
            <a:spLocks noGrp="1"/>
          </p:cNvSpPr>
          <p:nvPr>
            <p:ph idx="1"/>
          </p:nvPr>
        </p:nvSpPr>
        <p:spPr>
          <a:xfrm>
            <a:off x="6513787" y="2333297"/>
            <a:ext cx="5209289" cy="3843666"/>
          </a:xfrm>
        </p:spPr>
        <p:txBody>
          <a:bodyPr>
            <a:normAutofit/>
          </a:bodyPr>
          <a:lstStyle/>
          <a:p>
            <a:r>
              <a:rPr lang="es-ES" dirty="0"/>
              <a:t>Valores, Actitudes, Criterios, Prioridades de Jesús</a:t>
            </a:r>
          </a:p>
          <a:p>
            <a:r>
              <a:rPr lang="es-ES" dirty="0"/>
              <a:t>Evangelio Como Fuente Primordial</a:t>
            </a:r>
          </a:p>
          <a:p>
            <a:r>
              <a:rPr lang="es-ES" dirty="0"/>
              <a:t>Diálogo con Cristo Vivo</a:t>
            </a:r>
          </a:p>
        </p:txBody>
      </p:sp>
    </p:spTree>
    <p:extLst>
      <p:ext uri="{BB962C8B-B14F-4D97-AF65-F5344CB8AC3E}">
        <p14:creationId xmlns:p14="http://schemas.microsoft.com/office/powerpoint/2010/main" val="3447233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1A67FE-F800-462C-AB65-E89CD6FE62F8}"/>
              </a:ext>
            </a:extLst>
          </p:cNvPr>
          <p:cNvSpPr>
            <a:spLocks noGrp="1"/>
          </p:cNvSpPr>
          <p:nvPr>
            <p:ph type="title"/>
          </p:nvPr>
        </p:nvSpPr>
        <p:spPr>
          <a:xfrm>
            <a:off x="643467" y="321734"/>
            <a:ext cx="10905066" cy="1135737"/>
          </a:xfrm>
        </p:spPr>
        <p:txBody>
          <a:bodyPr>
            <a:normAutofit/>
          </a:bodyPr>
          <a:lstStyle/>
          <a:p>
            <a:r>
              <a:rPr lang="en-US" sz="3600"/>
              <a:t>Historia</a:t>
            </a:r>
          </a:p>
        </p:txBody>
      </p:sp>
      <p:sp>
        <p:nvSpPr>
          <p:cNvPr id="3" name="Content Placeholder 2">
            <a:extLst>
              <a:ext uri="{FF2B5EF4-FFF2-40B4-BE49-F238E27FC236}">
                <a16:creationId xmlns:a16="http://schemas.microsoft.com/office/drawing/2014/main" id="{627C1DC8-E7F5-40F5-99E0-AC40D2B967F3}"/>
              </a:ext>
            </a:extLst>
          </p:cNvPr>
          <p:cNvSpPr>
            <a:spLocks noGrp="1"/>
          </p:cNvSpPr>
          <p:nvPr>
            <p:ph idx="1"/>
          </p:nvPr>
        </p:nvSpPr>
        <p:spPr>
          <a:xfrm>
            <a:off x="643469" y="1782981"/>
            <a:ext cx="4008384" cy="4393982"/>
          </a:xfrm>
        </p:spPr>
        <p:txBody>
          <a:bodyPr>
            <a:normAutofit/>
          </a:bodyPr>
          <a:lstStyle/>
          <a:p>
            <a:r>
              <a:rPr lang="es-ES" sz="2000" dirty="0"/>
              <a:t>Método </a:t>
            </a:r>
            <a:r>
              <a:rPr lang="es-ES" sz="2000" i="1" dirty="0"/>
              <a:t>Revisión y Vida</a:t>
            </a:r>
          </a:p>
          <a:p>
            <a:r>
              <a:rPr lang="es-ES" sz="2000" dirty="0"/>
              <a:t>Juventud Obrera Católica (JOC)</a:t>
            </a:r>
          </a:p>
          <a:p>
            <a:r>
              <a:rPr lang="es-ES" sz="2000" dirty="0"/>
              <a:t>Cardenal Joseph </a:t>
            </a:r>
            <a:r>
              <a:rPr lang="es-ES" sz="2000" dirty="0" err="1"/>
              <a:t>Cardijn</a:t>
            </a:r>
            <a:r>
              <a:rPr lang="es-ES" sz="2000" dirty="0"/>
              <a:t> (1882-1967)</a:t>
            </a:r>
          </a:p>
          <a:p>
            <a:r>
              <a:rPr lang="es-ES" sz="2000" dirty="0"/>
              <a:t>Influencia en Vaticano II</a:t>
            </a:r>
          </a:p>
          <a:p>
            <a:r>
              <a:rPr lang="es-ES" sz="2000" i="1" dirty="0">
                <a:hlinkClick r:id="rId2"/>
              </a:rPr>
              <a:t>Apostolicam Actuositatem</a:t>
            </a:r>
            <a:endParaRPr lang="es-ES" sz="2000" i="1" dirty="0"/>
          </a:p>
        </p:txBody>
      </p:sp>
      <p:grpSp>
        <p:nvGrpSpPr>
          <p:cNvPr id="77" name="Group 7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8" name="Rectangle 7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82" name="Isosceles Triangle 8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0" name="Picture 6" descr="Our founder: Joseph Cardijn |">
            <a:extLst>
              <a:ext uri="{FF2B5EF4-FFF2-40B4-BE49-F238E27FC236}">
                <a16:creationId xmlns:a16="http://schemas.microsoft.com/office/drawing/2014/main" id="{31442905-430F-407B-8A8D-FCBA671AB46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5320" y="2570071"/>
            <a:ext cx="3047033" cy="27877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uventud Obrera Cristiana Internacional - La historia es un proceso  dinámico e infinito">
            <a:extLst>
              <a:ext uri="{FF2B5EF4-FFF2-40B4-BE49-F238E27FC236}">
                <a16:creationId xmlns:a16="http://schemas.microsoft.com/office/drawing/2014/main" id="{AE975EA3-3780-4ACA-83B9-6AB85215452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08911" y="1779204"/>
            <a:ext cx="2832208" cy="436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756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E37DB0-BF61-4481-9F30-894061BB935A}"/>
              </a:ext>
            </a:extLst>
          </p:cNvPr>
          <p:cNvSpPr>
            <a:spLocks noGrp="1"/>
          </p:cNvSpPr>
          <p:nvPr>
            <p:ph type="title"/>
          </p:nvPr>
        </p:nvSpPr>
        <p:spPr>
          <a:xfrm>
            <a:off x="640080" y="325369"/>
            <a:ext cx="4368602" cy="1956841"/>
          </a:xfrm>
        </p:spPr>
        <p:txBody>
          <a:bodyPr anchor="b">
            <a:normAutofit/>
          </a:bodyPr>
          <a:lstStyle/>
          <a:p>
            <a:r>
              <a:rPr lang="es-ES" sz="5400"/>
              <a:t>Actuar</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22E01E-57EF-4B21-84DD-B7F19D2EB2F5}"/>
              </a:ext>
            </a:extLst>
          </p:cNvPr>
          <p:cNvSpPr>
            <a:spLocks noGrp="1"/>
          </p:cNvSpPr>
          <p:nvPr>
            <p:ph idx="1"/>
          </p:nvPr>
        </p:nvSpPr>
        <p:spPr>
          <a:xfrm>
            <a:off x="640080" y="2872899"/>
            <a:ext cx="4243589" cy="3320668"/>
          </a:xfrm>
        </p:spPr>
        <p:txBody>
          <a:bodyPr>
            <a:normAutofit/>
          </a:bodyPr>
          <a:lstStyle/>
          <a:p>
            <a:r>
              <a:rPr lang="es-ES" sz="2200"/>
              <a:t>Bajo el Impulso del Espíritu</a:t>
            </a:r>
          </a:p>
          <a:p>
            <a:r>
              <a:rPr lang="es-ES" sz="2200"/>
              <a:t>Transformación Orientada al Reino</a:t>
            </a:r>
          </a:p>
          <a:p>
            <a:r>
              <a:rPr lang="es-ES" sz="2200"/>
              <a:t>Puesta en Práctica a través de Orientaciones Pastorales y Líneas Comunes de Acción</a:t>
            </a:r>
          </a:p>
        </p:txBody>
      </p:sp>
      <p:pic>
        <p:nvPicPr>
          <p:cNvPr id="13314" name="Picture 2" descr="Why is teamwork so important in the workplace?">
            <a:extLst>
              <a:ext uri="{FF2B5EF4-FFF2-40B4-BE49-F238E27FC236}">
                <a16:creationId xmlns:a16="http://schemas.microsoft.com/office/drawing/2014/main" id="{B44344C6-8213-4756-B1B0-01848C0412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544" r="3503"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554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2C442E-2504-43E3-ADA5-8DA027181DAE}"/>
              </a:ext>
            </a:extLst>
          </p:cNvPr>
          <p:cNvSpPr>
            <a:spLocks noGrp="1"/>
          </p:cNvSpPr>
          <p:nvPr>
            <p:ph type="title"/>
          </p:nvPr>
        </p:nvSpPr>
        <p:spPr>
          <a:xfrm>
            <a:off x="838201" y="365125"/>
            <a:ext cx="5251316" cy="1807305"/>
          </a:xfrm>
        </p:spPr>
        <p:txBody>
          <a:bodyPr>
            <a:normAutofit/>
          </a:bodyPr>
          <a:lstStyle/>
          <a:p>
            <a:r>
              <a:rPr lang="es-ES"/>
              <a:t>Acción Católica</a:t>
            </a:r>
          </a:p>
        </p:txBody>
      </p:sp>
      <p:sp>
        <p:nvSpPr>
          <p:cNvPr id="3" name="Content Placeholder 2">
            <a:extLst>
              <a:ext uri="{FF2B5EF4-FFF2-40B4-BE49-F238E27FC236}">
                <a16:creationId xmlns:a16="http://schemas.microsoft.com/office/drawing/2014/main" id="{80C0CD88-E4AD-48A1-A79B-DB931190DE2D}"/>
              </a:ext>
            </a:extLst>
          </p:cNvPr>
          <p:cNvSpPr>
            <a:spLocks noGrp="1"/>
          </p:cNvSpPr>
          <p:nvPr>
            <p:ph idx="1"/>
          </p:nvPr>
        </p:nvSpPr>
        <p:spPr>
          <a:xfrm>
            <a:off x="838200" y="2333297"/>
            <a:ext cx="4619621" cy="3843666"/>
          </a:xfrm>
        </p:spPr>
        <p:txBody>
          <a:bodyPr>
            <a:normAutofit/>
          </a:bodyPr>
          <a:lstStyle/>
          <a:p>
            <a:r>
              <a:rPr lang="es-ES" sz="2000"/>
              <a:t>Anti-Clericalismo Europeo del Siglo XIX</a:t>
            </a:r>
          </a:p>
          <a:p>
            <a:r>
              <a:rPr lang="es-ES" sz="2000"/>
              <a:t>Apostolado Seglar</a:t>
            </a:r>
          </a:p>
          <a:p>
            <a:r>
              <a:rPr lang="es-ES" sz="2000"/>
              <a:t>Promovida por Pio XI (1857-1939) en 1922 (ver </a:t>
            </a:r>
            <a:r>
              <a:rPr lang="es-ES" sz="2000" i="1">
                <a:hlinkClick r:id="rId2"/>
              </a:rPr>
              <a:t>Ubi Arcano Dei Consilio</a:t>
            </a:r>
            <a:r>
              <a:rPr lang="es-ES" sz="2000" i="1"/>
              <a:t>, </a:t>
            </a:r>
            <a:r>
              <a:rPr lang="es-ES" sz="2000"/>
              <a:t>54)</a:t>
            </a:r>
          </a:p>
          <a:p>
            <a:r>
              <a:rPr lang="es-ES" sz="2000"/>
              <a:t>Uno de los Principales Objetivos del Pontificado de Pio XI: Organizar a los Laicos a través de Acción Católica</a:t>
            </a:r>
          </a:p>
          <a:p>
            <a:r>
              <a:rPr lang="es-ES" sz="2000"/>
              <a:t>Acción Católica Asume el Método </a:t>
            </a:r>
            <a:r>
              <a:rPr lang="es-ES" sz="2000" i="1"/>
              <a:t>Revisión de Vida </a:t>
            </a:r>
            <a:r>
              <a:rPr lang="es-ES" sz="2000"/>
              <a:t>(Ver, Juzgar y Actuar)</a:t>
            </a:r>
          </a:p>
          <a:p>
            <a:endParaRPr lang="es-ES" sz="2000"/>
          </a:p>
        </p:txBody>
      </p:sp>
      <p:pic>
        <p:nvPicPr>
          <p:cNvPr id="2050" name="Picture 2" descr="Capitulo V La Acción Católica En La Mente De Pió XI | Accion Catolica  Queretaro">
            <a:extLst>
              <a:ext uri="{FF2B5EF4-FFF2-40B4-BE49-F238E27FC236}">
                <a16:creationId xmlns:a16="http://schemas.microsoft.com/office/drawing/2014/main" id="{9EA6F99C-B317-418D-8682-B162B62043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11" r="7139" b="-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351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8C90AA-1FCC-4B5A-B319-60CD30135A15}"/>
              </a:ext>
            </a:extLst>
          </p:cNvPr>
          <p:cNvSpPr>
            <a:spLocks noGrp="1"/>
          </p:cNvSpPr>
          <p:nvPr>
            <p:ph type="title"/>
          </p:nvPr>
        </p:nvSpPr>
        <p:spPr>
          <a:xfrm>
            <a:off x="630936" y="640080"/>
            <a:ext cx="4818888" cy="1481328"/>
          </a:xfrm>
        </p:spPr>
        <p:txBody>
          <a:bodyPr anchor="b">
            <a:normAutofit/>
          </a:bodyPr>
          <a:lstStyle/>
          <a:p>
            <a:r>
              <a:rPr lang="en-US" sz="5400"/>
              <a:t>Revisión de Vida</a:t>
            </a:r>
          </a:p>
        </p:txBody>
      </p:sp>
      <p:sp>
        <p:nvSpPr>
          <p:cNvPr id="7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0A64C9-34C9-4527-B285-66B1DA82BBF5}"/>
              </a:ext>
            </a:extLst>
          </p:cNvPr>
          <p:cNvSpPr>
            <a:spLocks noGrp="1"/>
          </p:cNvSpPr>
          <p:nvPr>
            <p:ph idx="1"/>
          </p:nvPr>
        </p:nvSpPr>
        <p:spPr>
          <a:xfrm>
            <a:off x="630936" y="2660904"/>
            <a:ext cx="4818888" cy="3547872"/>
          </a:xfrm>
        </p:spPr>
        <p:txBody>
          <a:bodyPr anchor="t">
            <a:normAutofit/>
          </a:bodyPr>
          <a:lstStyle/>
          <a:p>
            <a:r>
              <a:rPr lang="es-ES" sz="2200"/>
              <a:t>Metodología para la Acción Transformadora</a:t>
            </a:r>
          </a:p>
          <a:p>
            <a:r>
              <a:rPr lang="es-ES" sz="2200"/>
              <a:t>Integración Fe-Vida</a:t>
            </a:r>
          </a:p>
          <a:p>
            <a:r>
              <a:rPr lang="es-ES" sz="2200"/>
              <a:t>Descubrir el Sentido Cristiano de la Vida</a:t>
            </a:r>
          </a:p>
          <a:p>
            <a:r>
              <a:rPr lang="es-ES" sz="2200"/>
              <a:t>Transformar la Historia desde la Fe</a:t>
            </a:r>
          </a:p>
          <a:p>
            <a:r>
              <a:rPr lang="es-ES" sz="2200"/>
              <a:t>Ver Juzgar y Actuar</a:t>
            </a:r>
          </a:p>
        </p:txBody>
      </p:sp>
      <p:pic>
        <p:nvPicPr>
          <p:cNvPr id="3074" name="Picture 2" descr="Juventud Obrera Cristiana - La Revisión de Vida. Estilo y metodología de la  JOC">
            <a:extLst>
              <a:ext uri="{FF2B5EF4-FFF2-40B4-BE49-F238E27FC236}">
                <a16:creationId xmlns:a16="http://schemas.microsoft.com/office/drawing/2014/main" id="{C03B4358-E035-4F6A-959A-6800F6346AB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90233" y="640080"/>
            <a:ext cx="3876598"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75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BE4829-5A76-4634-BD0C-EE96FA54BF77}"/>
              </a:ext>
            </a:extLst>
          </p:cNvPr>
          <p:cNvSpPr>
            <a:spLocks noGrp="1"/>
          </p:cNvSpPr>
          <p:nvPr>
            <p:ph type="title"/>
          </p:nvPr>
        </p:nvSpPr>
        <p:spPr>
          <a:xfrm>
            <a:off x="640080" y="325369"/>
            <a:ext cx="4368602" cy="1956841"/>
          </a:xfrm>
        </p:spPr>
        <p:txBody>
          <a:bodyPr anchor="b">
            <a:normAutofit/>
          </a:bodyPr>
          <a:lstStyle/>
          <a:p>
            <a:r>
              <a:rPr lang="en-US" sz="5400"/>
              <a:t>Ver</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6FC756-81EA-445D-93E1-543CCA276E12}"/>
              </a:ext>
            </a:extLst>
          </p:cNvPr>
          <p:cNvSpPr>
            <a:spLocks noGrp="1"/>
          </p:cNvSpPr>
          <p:nvPr>
            <p:ph idx="1"/>
          </p:nvPr>
        </p:nvSpPr>
        <p:spPr>
          <a:xfrm>
            <a:off x="640080" y="2872899"/>
            <a:ext cx="4243589" cy="3320668"/>
          </a:xfrm>
        </p:spPr>
        <p:txBody>
          <a:bodyPr>
            <a:normAutofit/>
          </a:bodyPr>
          <a:lstStyle/>
          <a:p>
            <a:r>
              <a:rPr lang="es-ES" sz="2200"/>
              <a:t>Parte de la Persona y su Situación</a:t>
            </a:r>
          </a:p>
          <a:p>
            <a:r>
              <a:rPr lang="es-ES" sz="2200"/>
              <a:t>(José Ortega y Gasset – “Yo soy yo y mis circunstancias”)</a:t>
            </a:r>
          </a:p>
          <a:p>
            <a:r>
              <a:rPr lang="es-ES" sz="2200"/>
              <a:t>Presentación y Análisis del “Hecho de Vida”</a:t>
            </a:r>
          </a:p>
          <a:p>
            <a:r>
              <a:rPr lang="es-ES" sz="2200"/>
              <a:t>Busca las Causas y Consecuencias</a:t>
            </a:r>
          </a:p>
          <a:p>
            <a:r>
              <a:rPr lang="es-ES" sz="2200"/>
              <a:t>Se Aplica a Persona, Grupo, o Realidad Social</a:t>
            </a:r>
          </a:p>
        </p:txBody>
      </p:sp>
      <p:pic>
        <p:nvPicPr>
          <p:cNvPr id="4098" name="Picture 2" descr="Gambling on limited information: our visual system and probabilistic  inference">
            <a:extLst>
              <a:ext uri="{FF2B5EF4-FFF2-40B4-BE49-F238E27FC236}">
                <a16:creationId xmlns:a16="http://schemas.microsoft.com/office/drawing/2014/main" id="{5E5ACF8D-7FBB-4C17-9DE5-2A455AA57B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70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047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Enseñanza: La luz del Evangelio">
            <a:extLst>
              <a:ext uri="{FF2B5EF4-FFF2-40B4-BE49-F238E27FC236}">
                <a16:creationId xmlns:a16="http://schemas.microsoft.com/office/drawing/2014/main" id="{C2979A13-640D-4D58-BA78-F104A3F661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228"/>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CA5474-FB52-4B55-B99A-8302F30FB639}"/>
              </a:ext>
            </a:extLst>
          </p:cNvPr>
          <p:cNvSpPr>
            <a:spLocks noGrp="1"/>
          </p:cNvSpPr>
          <p:nvPr>
            <p:ph type="title"/>
          </p:nvPr>
        </p:nvSpPr>
        <p:spPr>
          <a:xfrm>
            <a:off x="838200" y="365125"/>
            <a:ext cx="3822189" cy="1899912"/>
          </a:xfrm>
        </p:spPr>
        <p:txBody>
          <a:bodyPr>
            <a:normAutofit/>
          </a:bodyPr>
          <a:lstStyle/>
          <a:p>
            <a:r>
              <a:rPr lang="es-ES" sz="4000" b="1" dirty="0"/>
              <a:t>Juzgar</a:t>
            </a:r>
          </a:p>
        </p:txBody>
      </p:sp>
      <p:sp>
        <p:nvSpPr>
          <p:cNvPr id="3" name="Content Placeholder 2">
            <a:extLst>
              <a:ext uri="{FF2B5EF4-FFF2-40B4-BE49-F238E27FC236}">
                <a16:creationId xmlns:a16="http://schemas.microsoft.com/office/drawing/2014/main" id="{DBB92BDB-A8E6-4831-99D8-06D709197125}"/>
              </a:ext>
            </a:extLst>
          </p:cNvPr>
          <p:cNvSpPr>
            <a:spLocks noGrp="1"/>
          </p:cNvSpPr>
          <p:nvPr>
            <p:ph idx="1"/>
          </p:nvPr>
        </p:nvSpPr>
        <p:spPr>
          <a:xfrm>
            <a:off x="926432" y="1728347"/>
            <a:ext cx="5249779" cy="4648389"/>
          </a:xfrm>
        </p:spPr>
        <p:txBody>
          <a:bodyPr>
            <a:normAutofit/>
          </a:bodyPr>
          <a:lstStyle/>
          <a:p>
            <a:r>
              <a:rPr lang="es-ES" dirty="0"/>
              <a:t>Discernimiento: Analizar los Hechos a la Luz de la Fe</a:t>
            </a:r>
          </a:p>
          <a:p>
            <a:r>
              <a:rPr lang="es-ES" dirty="0"/>
              <a:t>Correlación con los Textos Cristianos</a:t>
            </a:r>
          </a:p>
          <a:p>
            <a:r>
              <a:rPr lang="es-ES" dirty="0"/>
              <a:t>Explicitar el Sentido que Descubre la Fe, la Experiencia de Dios dentro del Proceso de </a:t>
            </a:r>
            <a:r>
              <a:rPr lang="es-ES" i="1" dirty="0"/>
              <a:t>Metanoia</a:t>
            </a:r>
            <a:r>
              <a:rPr lang="es-ES" dirty="0"/>
              <a:t>.</a:t>
            </a:r>
          </a:p>
          <a:p>
            <a:endParaRPr lang="es-ES" dirty="0"/>
          </a:p>
          <a:p>
            <a:endParaRPr lang="es-ES" dirty="0"/>
          </a:p>
          <a:p>
            <a:endParaRPr lang="es-ES" dirty="0"/>
          </a:p>
          <a:p>
            <a:pPr marL="0" indent="0">
              <a:buNone/>
            </a:pPr>
            <a:endParaRPr lang="es-ES" dirty="0"/>
          </a:p>
        </p:txBody>
      </p:sp>
    </p:spTree>
    <p:extLst>
      <p:ext uri="{BB962C8B-B14F-4D97-AF65-F5344CB8AC3E}">
        <p14:creationId xmlns:p14="http://schemas.microsoft.com/office/powerpoint/2010/main" val="108844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04C4BB-D139-405B-91A8-9C5EEFF56937}"/>
              </a:ext>
            </a:extLst>
          </p:cNvPr>
          <p:cNvSpPr>
            <a:spLocks noGrp="1"/>
          </p:cNvSpPr>
          <p:nvPr>
            <p:ph type="title"/>
          </p:nvPr>
        </p:nvSpPr>
        <p:spPr>
          <a:xfrm>
            <a:off x="838200" y="4669978"/>
            <a:ext cx="4391024" cy="1173700"/>
          </a:xfrm>
        </p:spPr>
        <p:txBody>
          <a:bodyPr anchor="t">
            <a:normAutofit/>
          </a:bodyPr>
          <a:lstStyle/>
          <a:p>
            <a:r>
              <a:rPr lang="es-ES" sz="3100" dirty="0">
                <a:solidFill>
                  <a:schemeClr val="bg1"/>
                </a:solidFill>
              </a:rPr>
              <a:t>Ver y Juzgar en el Contexto Pastoral</a:t>
            </a:r>
          </a:p>
        </p:txBody>
      </p:sp>
      <p:pic>
        <p:nvPicPr>
          <p:cNvPr id="6146" name="Picture 2" descr="Latinx Communities in America | Urban Institute">
            <a:extLst>
              <a:ext uri="{FF2B5EF4-FFF2-40B4-BE49-F238E27FC236}">
                <a16:creationId xmlns:a16="http://schemas.microsoft.com/office/drawing/2014/main" id="{CF6885E3-7DD1-495A-9E55-FD17DD080D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00"/>
          <a:stretch/>
        </p:blipFill>
        <p:spPr bwMode="auto">
          <a:xfrm>
            <a:off x="20" y="-1"/>
            <a:ext cx="12191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74" name="Freeform: Shape 73">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5FBB9C3F-B1DC-4BA1-88EE-1E4EB9C472C1}"/>
              </a:ext>
            </a:extLst>
          </p:cNvPr>
          <p:cNvSpPr>
            <a:spLocks noGrp="1"/>
          </p:cNvSpPr>
          <p:nvPr>
            <p:ph idx="1"/>
          </p:nvPr>
        </p:nvSpPr>
        <p:spPr>
          <a:xfrm>
            <a:off x="5664201" y="4669978"/>
            <a:ext cx="5692774" cy="1594464"/>
          </a:xfrm>
        </p:spPr>
        <p:txBody>
          <a:bodyPr>
            <a:normAutofit/>
          </a:bodyPr>
          <a:lstStyle/>
          <a:p>
            <a:r>
              <a:rPr lang="es-ES" sz="2400" dirty="0">
                <a:solidFill>
                  <a:schemeClr val="bg1">
                    <a:alpha val="80000"/>
                  </a:schemeClr>
                </a:solidFill>
              </a:rPr>
              <a:t>Identificar Necesidades</a:t>
            </a:r>
          </a:p>
          <a:p>
            <a:r>
              <a:rPr lang="es-ES" sz="2400" dirty="0">
                <a:solidFill>
                  <a:schemeClr val="bg1">
                    <a:alpha val="80000"/>
                  </a:schemeClr>
                </a:solidFill>
              </a:rPr>
              <a:t>Priorizar las Necesidades</a:t>
            </a:r>
          </a:p>
          <a:p>
            <a:r>
              <a:rPr lang="es-ES" sz="2400" dirty="0">
                <a:solidFill>
                  <a:schemeClr val="bg1">
                    <a:alpha val="80000"/>
                  </a:schemeClr>
                </a:solidFill>
              </a:rPr>
              <a:t>Distinguir Urgencias de Necesidades</a:t>
            </a:r>
          </a:p>
        </p:txBody>
      </p:sp>
    </p:spTree>
    <p:extLst>
      <p:ext uri="{BB962C8B-B14F-4D97-AF65-F5344CB8AC3E}">
        <p14:creationId xmlns:p14="http://schemas.microsoft.com/office/powerpoint/2010/main" val="2322338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FA7B1F-DDB0-40F0-A92A-219F58708415}"/>
              </a:ext>
            </a:extLst>
          </p:cNvPr>
          <p:cNvSpPr>
            <a:spLocks noGrp="1"/>
          </p:cNvSpPr>
          <p:nvPr>
            <p:ph type="title"/>
          </p:nvPr>
        </p:nvSpPr>
        <p:spPr>
          <a:xfrm>
            <a:off x="838201" y="365125"/>
            <a:ext cx="5251316" cy="1807305"/>
          </a:xfrm>
        </p:spPr>
        <p:txBody>
          <a:bodyPr>
            <a:normAutofit/>
          </a:bodyPr>
          <a:lstStyle/>
          <a:p>
            <a:r>
              <a:rPr lang="es-ES" b="1" dirty="0"/>
              <a:t>Actuar</a:t>
            </a:r>
          </a:p>
        </p:txBody>
      </p:sp>
      <p:sp>
        <p:nvSpPr>
          <p:cNvPr id="3" name="Content Placeholder 2">
            <a:extLst>
              <a:ext uri="{FF2B5EF4-FFF2-40B4-BE49-F238E27FC236}">
                <a16:creationId xmlns:a16="http://schemas.microsoft.com/office/drawing/2014/main" id="{38084599-8695-4A58-A0AA-47C06FB223A8}"/>
              </a:ext>
            </a:extLst>
          </p:cNvPr>
          <p:cNvSpPr>
            <a:spLocks noGrp="1"/>
          </p:cNvSpPr>
          <p:nvPr>
            <p:ph idx="1"/>
          </p:nvPr>
        </p:nvSpPr>
        <p:spPr>
          <a:xfrm>
            <a:off x="838200" y="2333297"/>
            <a:ext cx="5033211" cy="3080914"/>
          </a:xfrm>
        </p:spPr>
        <p:txBody>
          <a:bodyPr>
            <a:normAutofit/>
          </a:bodyPr>
          <a:lstStyle/>
          <a:p>
            <a:r>
              <a:rPr lang="es-ES" sz="2400" dirty="0"/>
              <a:t>Concretar la Acción Transformadora</a:t>
            </a:r>
          </a:p>
          <a:p>
            <a:r>
              <a:rPr lang="es-ES" sz="2400" dirty="0"/>
              <a:t>Pastoral Planificada</a:t>
            </a:r>
          </a:p>
          <a:p>
            <a:r>
              <a:rPr lang="es-ES" sz="2400" dirty="0"/>
              <a:t>Desarrollo de Objetivos y Estrategias Concretas y Medibles</a:t>
            </a:r>
          </a:p>
          <a:p>
            <a:r>
              <a:rPr lang="es-ES" sz="2400" dirty="0"/>
              <a:t>Nivel de Compromiso</a:t>
            </a:r>
          </a:p>
        </p:txBody>
      </p:sp>
      <p:pic>
        <p:nvPicPr>
          <p:cNvPr id="5" name="Picture 4" descr="Manos sujetando las muñecas de otra persona y entrelazadas para formar un círculo">
            <a:extLst>
              <a:ext uri="{FF2B5EF4-FFF2-40B4-BE49-F238E27FC236}">
                <a16:creationId xmlns:a16="http://schemas.microsoft.com/office/drawing/2014/main" id="{F57505E1-600F-4A41-8181-1CE1A4C7C38E}"/>
              </a:ext>
            </a:extLst>
          </p:cNvPr>
          <p:cNvPicPr>
            <a:picLocks noChangeAspect="1"/>
          </p:cNvPicPr>
          <p:nvPr/>
        </p:nvPicPr>
        <p:blipFill rotWithShape="1">
          <a:blip r:embed="rId2"/>
          <a:srcRect l="22799" r="1916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870525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CC1E1F-A9E8-4DFA-940F-ACCD6E48A75A}"/>
              </a:ext>
            </a:extLst>
          </p:cNvPr>
          <p:cNvSpPr>
            <a:spLocks noGrp="1"/>
          </p:cNvSpPr>
          <p:nvPr>
            <p:ph type="title"/>
          </p:nvPr>
        </p:nvSpPr>
        <p:spPr>
          <a:xfrm>
            <a:off x="591945" y="218457"/>
            <a:ext cx="5323715" cy="698566"/>
          </a:xfrm>
        </p:spPr>
        <p:txBody>
          <a:bodyPr anchor="b">
            <a:normAutofit/>
          </a:bodyPr>
          <a:lstStyle/>
          <a:p>
            <a:r>
              <a:rPr lang="es-ES" sz="4000" i="1" dirty="0"/>
              <a:t>Mater et Magistra</a:t>
            </a:r>
          </a:p>
        </p:txBody>
      </p:sp>
      <p:sp>
        <p:nvSpPr>
          <p:cNvPr id="3" name="Content Placeholder 2">
            <a:extLst>
              <a:ext uri="{FF2B5EF4-FFF2-40B4-BE49-F238E27FC236}">
                <a16:creationId xmlns:a16="http://schemas.microsoft.com/office/drawing/2014/main" id="{DC3D1302-3CE3-4F85-BF79-A7F3E90C96C7}"/>
              </a:ext>
            </a:extLst>
          </p:cNvPr>
          <p:cNvSpPr>
            <a:spLocks noGrp="1"/>
          </p:cNvSpPr>
          <p:nvPr>
            <p:ph idx="1"/>
          </p:nvPr>
        </p:nvSpPr>
        <p:spPr>
          <a:xfrm>
            <a:off x="591945" y="1005142"/>
            <a:ext cx="5868167" cy="4935835"/>
          </a:xfrm>
        </p:spPr>
        <p:txBody>
          <a:bodyPr anchor="t">
            <a:normAutofit/>
          </a:bodyPr>
          <a:lstStyle/>
          <a:p>
            <a:r>
              <a:rPr lang="es-ES" sz="2000" dirty="0">
                <a:latin typeface="+mj-lt"/>
              </a:rPr>
              <a:t>“</a:t>
            </a:r>
            <a:r>
              <a:rPr lang="es-ES" sz="2000" b="0" i="0" dirty="0">
                <a:solidFill>
                  <a:srgbClr val="000000"/>
                </a:solidFill>
                <a:effectLst/>
                <a:latin typeface="+mj-lt"/>
              </a:rPr>
              <a:t>Ahora bien, los principios generales de una doctrina social se llevan a la práctica comúnmente mediante tres fases: primera, examen completo del verdadero estado de la situación; segunda, valoración exacta de esta situación a la luz de los principios, y tercera, determinación de lo posible o de lo obligatorio para aplicar los principios de acuerdo con las circunstancias de tiempo y lugar. Son tres fases de un mismo proceso que suelen expresarse con estos tres verbos: ver, juzgar y obrar” (n. 236).</a:t>
            </a:r>
            <a:endParaRPr lang="es-ES" sz="2000" dirty="0">
              <a:latin typeface="+mj-lt"/>
            </a:endParaRPr>
          </a:p>
          <a:p>
            <a:r>
              <a:rPr lang="es-ES" sz="2000" dirty="0">
                <a:latin typeface="+mj-lt"/>
              </a:rPr>
              <a:t>“De aquí se sigue la suma conveniencia de que los jóvenes no sólo reflexionen sobre este orden de actividades, sino que, además, en lo posible, lo practiquen en la realidad. Así evitarán creer que los conocimientos aprendidos deben ser objeto exclusivo de contemplación, sin desarrollo simultáneo en la práctica” (n. 237). </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Text&#10;&#10;Description automatically generated with medium confidence">
            <a:extLst>
              <a:ext uri="{FF2B5EF4-FFF2-40B4-BE49-F238E27FC236}">
                <a16:creationId xmlns:a16="http://schemas.microsoft.com/office/drawing/2014/main" id="{613E9B43-D2D5-48EE-98BA-486C30D21D4A}"/>
              </a:ext>
            </a:extLst>
          </p:cNvPr>
          <p:cNvPicPr>
            <a:picLocks noChangeAspect="1"/>
          </p:cNvPicPr>
          <p:nvPr/>
        </p:nvPicPr>
        <p:blipFill>
          <a:blip r:embed="rId2"/>
          <a:stretch>
            <a:fillRect/>
          </a:stretch>
        </p:blipFill>
        <p:spPr>
          <a:xfrm>
            <a:off x="7500240" y="909081"/>
            <a:ext cx="3321983" cy="5071731"/>
          </a:xfrm>
          <a:prstGeom prst="rect">
            <a:avLst/>
          </a:prstGeom>
        </p:spPr>
      </p:pic>
    </p:spTree>
    <p:extLst>
      <p:ext uri="{BB962C8B-B14F-4D97-AF65-F5344CB8AC3E}">
        <p14:creationId xmlns:p14="http://schemas.microsoft.com/office/powerpoint/2010/main" val="35612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1441</Words>
  <Application>Microsoft Office PowerPoint</Application>
  <PresentationFormat>Widescreen</PresentationFormat>
  <Paragraphs>88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Metodología Teológico Pastoral del  Ver Juzgar y Actuar</vt:lpstr>
      <vt:lpstr>Historia</vt:lpstr>
      <vt:lpstr>Acción Católica</vt:lpstr>
      <vt:lpstr>Revisión de Vida</vt:lpstr>
      <vt:lpstr>Ver</vt:lpstr>
      <vt:lpstr>Juzgar</vt:lpstr>
      <vt:lpstr>Ver y Juzgar en el Contexto Pastoral</vt:lpstr>
      <vt:lpstr>Actuar</vt:lpstr>
      <vt:lpstr>Mater et Magistra</vt:lpstr>
      <vt:lpstr>Gaudium et Spes</vt:lpstr>
      <vt:lpstr>Apostolicam Actuositatem</vt:lpstr>
      <vt:lpstr>Conferencias Generales del CELAM</vt:lpstr>
      <vt:lpstr>Medellín</vt:lpstr>
      <vt:lpstr>Puebla</vt:lpstr>
      <vt:lpstr>Aparecida</vt:lpstr>
      <vt:lpstr>No Se Usó La Metodología </vt:lpstr>
      <vt:lpstr>Primer Congreso Latinoamericano de Jóvenes de Cochabamba</vt:lpstr>
      <vt:lpstr>Ver</vt:lpstr>
      <vt:lpstr>Juzgar Desde Jesús</vt:lpstr>
      <vt:lpstr>Actuar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Metodología del  Ver Juzgar y Actuar</dc:title>
  <dc:creator>Dr. Marzo Artime</dc:creator>
  <cp:lastModifiedBy>Dr. Marzo Artime</cp:lastModifiedBy>
  <cp:revision>8</cp:revision>
  <dcterms:created xsi:type="dcterms:W3CDTF">2022-02-03T21:51:41Z</dcterms:created>
  <dcterms:modified xsi:type="dcterms:W3CDTF">2022-02-04T23:20:04Z</dcterms:modified>
</cp:coreProperties>
</file>